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4" r:id="rId7"/>
    <p:sldId id="267" r:id="rId8"/>
    <p:sldId id="269" r:id="rId9"/>
    <p:sldId id="27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1DA8-24B8-A0EE-AB1C-1BF1B8CAE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8732F-7913-CF11-34D8-F18F7A27E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4AAC9-D685-D7FD-BE34-741DB041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DEC77-DBFE-5113-20E4-FD82937D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843C2-D81A-B595-5BEF-E0B637D8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40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27E8D-B9B3-4B4B-32F9-BF833D2C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05307-FED2-C7D3-431A-6E0877F54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A197B-2E5C-AF1E-6A2B-602EF97A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DF79D-C482-B2A8-648E-CE434B1A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FA3DD-E883-D7E3-9110-0DA01437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15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BBFB85-D776-F1A7-C1D0-D2C1D6AFB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BE6A4F-3A33-F3BD-4C4B-AF68112CC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26CD6-AC15-3F38-6B6D-79F23CA4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10613-496D-8B9D-6C9E-62538C15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D1593-2837-8F36-0A2C-83E3759B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78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1" b="1" i="0">
                <a:solidFill>
                  <a:srgbClr val="0277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20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5B43C-CA7F-6749-779D-2DEDEE5A7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DA707-0716-9722-E0FF-193E8C5E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6CA5C-D696-99CD-4917-7E4CE540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B45CB-81A1-D130-AE2C-BA53C376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D458E-1219-0A1A-A010-717C2BAF9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757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1AE0B-4151-BB04-667E-9F7592D4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A2CB5-6123-5D23-57E3-084D388A2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D3C69-4BC7-4B34-2267-AD1003F4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5CC40-F010-A0BD-CEDD-5D7C4123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A86EF-E873-9D23-1BEF-33571AD4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69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58FBE-5987-E846-3FEB-05BDB969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AB284-A811-3926-057B-A6DABAAD2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A22B0-15A1-5A03-DC9F-1E4730D0F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C3473-B820-816D-19A5-0BAB4D8E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791A0-9424-68C5-FC93-2E1F0428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5BC7E-31E1-BC16-9D96-1BD8B8FD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934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D8A3-7BAF-5E2F-638D-D38D25FC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A7FF2-3AD0-5969-89B1-F9DDB47FD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C14C8-2A2E-1D02-80B5-0DA56970D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9F6841-0C12-9B4B-E9FD-CFC267F30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2BD48-41D8-2C11-A162-DF7463B11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341020-F6CA-542D-908C-DE0397BB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E3B71-CCDC-225C-A343-C54A82320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899F0-A22D-DFE7-72EC-6586817D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69D68-5A43-E604-4D0E-D6B3E4284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79B2B-FD49-9702-5934-B9B68E33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38E44-178B-DF77-A745-CBF75504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7C867-D6B6-F35B-60E0-536C62B5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66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F6E0C-0538-C005-3F3E-2129A58B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C0E0E-EC2E-3E41-E716-EF757698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08A41-0CD8-7F04-9C27-CC2855749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89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8D82-21B9-A1C2-756D-4FC6CA605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417A2-91B5-D4E1-FEE6-B1EB51C69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DBA92-2310-88E6-6947-310A0E077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F2EE1-93A1-54F1-2CE8-E3AE9D01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60FD0-1E3D-1E0E-193F-7CCDBEAB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A53EE-E97D-824D-23C7-B26F8ADD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61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326CC-9576-BD60-05DD-8F50AB56D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071FBC-DF36-D29B-DF39-5997AA76E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33EDB-F517-F8F8-7BE4-E1E65B2D8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AE910-ACA7-18E8-6805-17CCDAC7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44805-AA73-193D-0B14-B2CF734C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5C127-BF7E-C071-3A73-B999E4BA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577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AB2D7-37E5-07CC-DB44-32D8C3640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064FB-C188-FADE-FCDE-DBD85B6C4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B45AA-3A8D-7D02-28F5-F4AB9A312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1040-2D6D-452D-A418-5FB50007FB10}" type="datetimeFigureOut">
              <a:rPr lang="nb-NO" smtClean="0"/>
              <a:t>27.03.2024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1C307-9AEA-E63D-8882-A5655547F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90E17-7434-88C7-BCBF-6007B8C3B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E91B-54F4-499F-9674-F0889CEE78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83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8;p13">
            <a:extLst>
              <a:ext uri="{FF2B5EF4-FFF2-40B4-BE49-F238E27FC236}">
                <a16:creationId xmlns:a16="http://schemas.microsoft.com/office/drawing/2014/main" id="{D9EDB535-6620-AC3E-7649-D0F526EE230E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5" name="Google Shape;79;p13">
              <a:extLst>
                <a:ext uri="{FF2B5EF4-FFF2-40B4-BE49-F238E27FC236}">
                  <a16:creationId xmlns:a16="http://schemas.microsoft.com/office/drawing/2014/main" id="{9959017C-A881-D148-4584-045AAED097ED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6" name="Google Shape;80;p13">
              <a:extLst>
                <a:ext uri="{FF2B5EF4-FFF2-40B4-BE49-F238E27FC236}">
                  <a16:creationId xmlns:a16="http://schemas.microsoft.com/office/drawing/2014/main" id="{C9B2D2EE-E64A-AE75-9117-F85DDC126F16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7" name="Google Shape;81;p13">
              <a:extLst>
                <a:ext uri="{FF2B5EF4-FFF2-40B4-BE49-F238E27FC236}">
                  <a16:creationId xmlns:a16="http://schemas.microsoft.com/office/drawing/2014/main" id="{F3988A39-AA2F-8120-E723-91F2CD97F7EC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Google Shape;82;p13">
            <a:extLst>
              <a:ext uri="{FF2B5EF4-FFF2-40B4-BE49-F238E27FC236}">
                <a16:creationId xmlns:a16="http://schemas.microsoft.com/office/drawing/2014/main" id="{E8D063BA-D2A6-93CE-817C-1A583B847D4D}"/>
              </a:ext>
            </a:extLst>
          </p:cNvPr>
          <p:cNvSpPr txBox="1"/>
          <p:nvPr/>
        </p:nvSpPr>
        <p:spPr>
          <a:xfrm>
            <a:off x="4011635" y="2973160"/>
            <a:ext cx="42204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2"/>
              </a:solidFill>
            </a:endParaRPr>
          </a:p>
        </p:txBody>
      </p:sp>
      <p:sp>
        <p:nvSpPr>
          <p:cNvPr id="9" name="Google Shape;83;p13">
            <a:extLst>
              <a:ext uri="{FF2B5EF4-FFF2-40B4-BE49-F238E27FC236}">
                <a16:creationId xmlns:a16="http://schemas.microsoft.com/office/drawing/2014/main" id="{EB1FA464-CFCC-5704-E805-55D66EAB495A}"/>
              </a:ext>
            </a:extLst>
          </p:cNvPr>
          <p:cNvSpPr txBox="1">
            <a:spLocks/>
          </p:cNvSpPr>
          <p:nvPr/>
        </p:nvSpPr>
        <p:spPr>
          <a:xfrm>
            <a:off x="1744268" y="1018895"/>
            <a:ext cx="8520600" cy="205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nb-NO" sz="5400" dirty="0" err="1">
                <a:solidFill>
                  <a:srgbClr val="1C4587"/>
                </a:solidFill>
              </a:rPr>
              <a:t>SEEDplus</a:t>
            </a:r>
            <a:r>
              <a:rPr lang="nb-NO" sz="5400" dirty="0">
                <a:solidFill>
                  <a:srgbClr val="1C4587"/>
                </a:solidFill>
              </a:rPr>
              <a:t> </a:t>
            </a:r>
            <a:r>
              <a:rPr lang="nb-NO" sz="5400" dirty="0" err="1">
                <a:solidFill>
                  <a:srgbClr val="1C4587"/>
                </a:solidFill>
              </a:rPr>
              <a:t>competition</a:t>
            </a:r>
            <a:r>
              <a:rPr lang="nb-NO" sz="5400" dirty="0">
                <a:solidFill>
                  <a:srgbClr val="1C4587"/>
                </a:solidFill>
              </a:rPr>
              <a:t> </a:t>
            </a:r>
            <a:r>
              <a:rPr lang="nb-NO" sz="5400" dirty="0" err="1">
                <a:solidFill>
                  <a:srgbClr val="1C4587"/>
                </a:solidFill>
              </a:rPr>
              <a:t>template</a:t>
            </a:r>
            <a:endParaRPr lang="nb-NO" sz="5400" dirty="0">
              <a:solidFill>
                <a:srgbClr val="1C4587"/>
              </a:solidFill>
            </a:endParaRPr>
          </a:p>
        </p:txBody>
      </p:sp>
      <p:sp>
        <p:nvSpPr>
          <p:cNvPr id="10" name="Google Shape;84;p13">
            <a:extLst>
              <a:ext uri="{FF2B5EF4-FFF2-40B4-BE49-F238E27FC236}">
                <a16:creationId xmlns:a16="http://schemas.microsoft.com/office/drawing/2014/main" id="{48896786-E4EF-BE47-E759-EE9C159C444E}"/>
              </a:ext>
            </a:extLst>
          </p:cNvPr>
          <p:cNvSpPr txBox="1">
            <a:spLocks/>
          </p:cNvSpPr>
          <p:nvPr/>
        </p:nvSpPr>
        <p:spPr>
          <a:xfrm>
            <a:off x="1744260" y="3098285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1C4587"/>
                </a:solidFill>
              </a:rPr>
              <a:t>Please use your own style and logo (if you like), but ensure that your presentation includes the following main sections. Feel free to restructure the sections as you see fit.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1C4587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1C4587"/>
                </a:solidFill>
              </a:rPr>
              <a:t>Do not forget to delete this slide.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1C4587"/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1C4587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1C4587"/>
                </a:solidFill>
              </a:rPr>
              <a:t>Do not forget – this is 4 minutes presentation  </a:t>
            </a:r>
          </a:p>
        </p:txBody>
      </p:sp>
    </p:spTree>
    <p:extLst>
      <p:ext uri="{BB962C8B-B14F-4D97-AF65-F5344CB8AC3E}">
        <p14:creationId xmlns:p14="http://schemas.microsoft.com/office/powerpoint/2010/main" val="210278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4851" y="1287565"/>
            <a:ext cx="2463981" cy="1138407"/>
          </a:xfrm>
          <a:prstGeom prst="rect">
            <a:avLst/>
          </a:prstGeom>
        </p:spPr>
        <p:txBody>
          <a:bodyPr vert="horz" wrap="square" lIns="0" tIns="9797" rIns="0" bIns="0" rtlCol="0" anchor="ctr">
            <a:spAutoFit/>
          </a:bodyPr>
          <a:lstStyle/>
          <a:p>
            <a:pPr marL="78864">
              <a:lnSpc>
                <a:spcPts val="4443"/>
              </a:lnSpc>
              <a:spcBef>
                <a:spcPts val="77"/>
              </a:spcBef>
            </a:pPr>
            <a:r>
              <a:rPr sz="3934" spc="-15" dirty="0"/>
              <a:t>Cover</a:t>
            </a:r>
            <a:r>
              <a:rPr sz="3934" spc="-42" dirty="0"/>
              <a:t> </a:t>
            </a:r>
            <a:r>
              <a:rPr sz="3934" dirty="0"/>
              <a:t>Slide</a:t>
            </a:r>
          </a:p>
          <a:p>
            <a:pPr marL="9797">
              <a:lnSpc>
                <a:spcPts val="4443"/>
              </a:lnSpc>
            </a:pPr>
            <a:endParaRPr sz="3934" dirty="0"/>
          </a:p>
        </p:txBody>
      </p:sp>
      <p:sp>
        <p:nvSpPr>
          <p:cNvPr id="3" name="object 3"/>
          <p:cNvSpPr/>
          <p:nvPr/>
        </p:nvSpPr>
        <p:spPr>
          <a:xfrm>
            <a:off x="1782038" y="2738448"/>
            <a:ext cx="7353246" cy="3368258"/>
          </a:xfrm>
          <a:custGeom>
            <a:avLst/>
            <a:gdLst/>
            <a:ahLst/>
            <a:cxnLst/>
            <a:rect l="l" t="t" r="r" b="b"/>
            <a:pathLst>
              <a:path w="9531985" h="4366259">
                <a:moveTo>
                  <a:pt x="620572" y="0"/>
                </a:moveTo>
                <a:lnTo>
                  <a:pt x="261804" y="9696"/>
                </a:lnTo>
                <a:lnTo>
                  <a:pt x="77571" y="77571"/>
                </a:lnTo>
                <a:lnTo>
                  <a:pt x="9696" y="261804"/>
                </a:lnTo>
                <a:lnTo>
                  <a:pt x="0" y="620572"/>
                </a:lnTo>
                <a:lnTo>
                  <a:pt x="0" y="4365955"/>
                </a:lnTo>
                <a:lnTo>
                  <a:pt x="8910891" y="4365955"/>
                </a:lnTo>
                <a:lnTo>
                  <a:pt x="9269652" y="4356258"/>
                </a:lnTo>
                <a:lnTo>
                  <a:pt x="9453881" y="4288383"/>
                </a:lnTo>
                <a:lnTo>
                  <a:pt x="9521755" y="4104151"/>
                </a:lnTo>
                <a:lnTo>
                  <a:pt x="9531451" y="3745382"/>
                </a:lnTo>
                <a:lnTo>
                  <a:pt x="9531451" y="0"/>
                </a:lnTo>
                <a:lnTo>
                  <a:pt x="620572" y="0"/>
                </a:lnTo>
                <a:close/>
              </a:path>
            </a:pathLst>
          </a:custGeom>
          <a:ln w="145948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4" name="object 4"/>
          <p:cNvSpPr/>
          <p:nvPr/>
        </p:nvSpPr>
        <p:spPr>
          <a:xfrm>
            <a:off x="1267768" y="2047603"/>
            <a:ext cx="2378256" cy="1981962"/>
          </a:xfrm>
          <a:custGeom>
            <a:avLst/>
            <a:gdLst/>
            <a:ahLst/>
            <a:cxnLst/>
            <a:rect l="l" t="t" r="r" b="b"/>
            <a:pathLst>
              <a:path w="3082925" h="2569210">
                <a:moveTo>
                  <a:pt x="3082874" y="0"/>
                </a:moveTo>
                <a:lnTo>
                  <a:pt x="620572" y="0"/>
                </a:lnTo>
                <a:lnTo>
                  <a:pt x="261804" y="9696"/>
                </a:lnTo>
                <a:lnTo>
                  <a:pt x="77571" y="77571"/>
                </a:lnTo>
                <a:lnTo>
                  <a:pt x="9696" y="261804"/>
                </a:lnTo>
                <a:lnTo>
                  <a:pt x="0" y="620572"/>
                </a:lnTo>
                <a:lnTo>
                  <a:pt x="0" y="2568625"/>
                </a:lnTo>
                <a:lnTo>
                  <a:pt x="2462314" y="2568625"/>
                </a:lnTo>
                <a:lnTo>
                  <a:pt x="2821075" y="2558929"/>
                </a:lnTo>
                <a:lnTo>
                  <a:pt x="3005304" y="2491054"/>
                </a:lnTo>
                <a:lnTo>
                  <a:pt x="3073177" y="2306821"/>
                </a:lnTo>
                <a:lnTo>
                  <a:pt x="3082874" y="1948052"/>
                </a:lnTo>
                <a:lnTo>
                  <a:pt x="3082874" y="0"/>
                </a:lnTo>
                <a:close/>
              </a:path>
            </a:pathLst>
          </a:custGeom>
          <a:solidFill>
            <a:srgbClr val="FF33D1"/>
          </a:solidFill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5" name="object 5"/>
          <p:cNvSpPr txBox="1"/>
          <p:nvPr/>
        </p:nvSpPr>
        <p:spPr>
          <a:xfrm>
            <a:off x="1595716" y="2661908"/>
            <a:ext cx="4995563" cy="1847391"/>
          </a:xfrm>
          <a:prstGeom prst="rect">
            <a:avLst/>
          </a:prstGeom>
        </p:spPr>
        <p:txBody>
          <a:bodyPr vert="horz" wrap="square" lIns="0" tIns="11266" rIns="0" bIns="0" rtlCol="0">
            <a:spAutoFit/>
          </a:bodyPr>
          <a:lstStyle/>
          <a:p>
            <a:pPr marL="9797" marR="3282901" indent="337009">
              <a:lnSpc>
                <a:spcPts val="2877"/>
              </a:lnSpc>
              <a:spcBef>
                <a:spcPts val="88"/>
              </a:spcBef>
            </a:pPr>
            <a:r>
              <a:rPr sz="2314" dirty="0">
                <a:latin typeface="Calibri"/>
                <a:cs typeface="Calibri"/>
              </a:rPr>
              <a:t>Name </a:t>
            </a:r>
            <a:r>
              <a:rPr sz="2314" spc="-4" dirty="0">
                <a:latin typeface="Calibri"/>
                <a:cs typeface="Calibri"/>
              </a:rPr>
              <a:t>of  </a:t>
            </a:r>
            <a:r>
              <a:rPr sz="2314" spc="-8" dirty="0">
                <a:latin typeface="Calibri"/>
                <a:cs typeface="Calibri"/>
              </a:rPr>
              <a:t>Startup </a:t>
            </a:r>
            <a:r>
              <a:rPr sz="2314" dirty="0">
                <a:latin typeface="Calibri"/>
                <a:cs typeface="Calibri"/>
              </a:rPr>
              <a:t>/</a:t>
            </a:r>
            <a:r>
              <a:rPr sz="2314" spc="-50" dirty="0">
                <a:latin typeface="Calibri"/>
                <a:cs typeface="Calibri"/>
              </a:rPr>
              <a:t> </a:t>
            </a:r>
            <a:r>
              <a:rPr sz="2314" spc="-8" dirty="0">
                <a:latin typeface="Calibri"/>
                <a:cs typeface="Calibri"/>
              </a:rPr>
              <a:t>Logo</a:t>
            </a:r>
            <a:endParaRPr sz="2314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14" dirty="0">
              <a:latin typeface="Calibri"/>
              <a:cs typeface="Calibri"/>
            </a:endParaRPr>
          </a:p>
          <a:p>
            <a:pPr>
              <a:spcBef>
                <a:spcPts val="46"/>
              </a:spcBef>
            </a:pPr>
            <a:endParaRPr sz="1929" dirty="0">
              <a:latin typeface="Calibri"/>
              <a:cs typeface="Calibri"/>
            </a:endParaRPr>
          </a:p>
          <a:p>
            <a:pPr marL="2731342">
              <a:spcBef>
                <a:spcPts val="4"/>
              </a:spcBef>
            </a:pPr>
            <a:r>
              <a:rPr sz="2854" spc="-8" dirty="0">
                <a:solidFill>
                  <a:srgbClr val="1B85FF"/>
                </a:solidFill>
                <a:latin typeface="Calibri"/>
                <a:cs typeface="Calibri"/>
              </a:rPr>
              <a:t>Relevant</a:t>
            </a:r>
            <a:r>
              <a:rPr sz="2854" spc="-46" dirty="0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2854" spc="4" dirty="0">
                <a:solidFill>
                  <a:srgbClr val="1B85FF"/>
                </a:solidFill>
                <a:latin typeface="Calibri"/>
                <a:cs typeface="Calibri"/>
              </a:rPr>
              <a:t>Photo</a:t>
            </a:r>
            <a:endParaRPr sz="2854" dirty="0">
              <a:latin typeface="Calibri"/>
              <a:cs typeface="Calibri"/>
            </a:endParaRPr>
          </a:p>
        </p:txBody>
      </p:sp>
      <p:grpSp>
        <p:nvGrpSpPr>
          <p:cNvPr id="6" name="Google Shape;78;p13">
            <a:extLst>
              <a:ext uri="{FF2B5EF4-FFF2-40B4-BE49-F238E27FC236}">
                <a16:creationId xmlns:a16="http://schemas.microsoft.com/office/drawing/2014/main" id="{00881D9B-828A-6C22-0B6C-3B6A8B653064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7" name="Google Shape;79;p13">
              <a:extLst>
                <a:ext uri="{FF2B5EF4-FFF2-40B4-BE49-F238E27FC236}">
                  <a16:creationId xmlns:a16="http://schemas.microsoft.com/office/drawing/2014/main" id="{435A4287-D7DD-2233-5227-62B3B80385D3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8" name="Google Shape;80;p13">
              <a:extLst>
                <a:ext uri="{FF2B5EF4-FFF2-40B4-BE49-F238E27FC236}">
                  <a16:creationId xmlns:a16="http://schemas.microsoft.com/office/drawing/2014/main" id="{6B587939-3E2B-1686-113D-589D314EA482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9" name="Google Shape;81;p13">
              <a:extLst>
                <a:ext uri="{FF2B5EF4-FFF2-40B4-BE49-F238E27FC236}">
                  <a16:creationId xmlns:a16="http://schemas.microsoft.com/office/drawing/2014/main" id="{6AB030A7-8D92-90EB-7F76-8FC4BB54FD2D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7396" y="983365"/>
            <a:ext cx="6137645" cy="1702664"/>
          </a:xfrm>
          <a:prstGeom prst="rect">
            <a:avLst/>
          </a:prstGeom>
        </p:spPr>
        <p:txBody>
          <a:bodyPr vert="horz" wrap="square" lIns="0" tIns="9797" rIns="0" bIns="0" rtlCol="0" anchor="ctr">
            <a:spAutoFit/>
          </a:bodyPr>
          <a:lstStyle/>
          <a:p>
            <a:pPr marL="2449" algn="ctr">
              <a:lnSpc>
                <a:spcPts val="4443"/>
              </a:lnSpc>
              <a:spcBef>
                <a:spcPts val="77"/>
              </a:spcBef>
            </a:pPr>
            <a:r>
              <a:rPr lang="en-US" sz="3934" spc="-8" dirty="0"/>
              <a:t>Solution (product / service) summary (problem &amp; value proposition)</a:t>
            </a:r>
            <a:endParaRPr lang="nb-NO" sz="3934" dirty="0"/>
          </a:p>
        </p:txBody>
      </p:sp>
      <p:sp>
        <p:nvSpPr>
          <p:cNvPr id="3" name="object 3"/>
          <p:cNvSpPr txBox="1"/>
          <p:nvPr/>
        </p:nvSpPr>
        <p:spPr>
          <a:xfrm>
            <a:off x="2010788" y="4410587"/>
            <a:ext cx="2635431" cy="831538"/>
          </a:xfrm>
          <a:prstGeom prst="rect">
            <a:avLst/>
          </a:prstGeom>
        </p:spPr>
        <p:txBody>
          <a:bodyPr vert="horz" wrap="square" lIns="0" tIns="83276" rIns="0" bIns="0" rtlCol="0">
            <a:spAutoFit/>
          </a:bodyPr>
          <a:lstStyle/>
          <a:p>
            <a:pPr marL="9797" marR="3919" indent="41636">
              <a:lnSpc>
                <a:spcPts val="2877"/>
              </a:lnSpc>
              <a:spcBef>
                <a:spcPts val="656"/>
              </a:spcBef>
            </a:pPr>
            <a:r>
              <a:rPr sz="2854" spc="-8">
                <a:solidFill>
                  <a:srgbClr val="1B85FF"/>
                </a:solidFill>
                <a:latin typeface="Calibri"/>
                <a:cs typeface="Calibri"/>
              </a:rPr>
              <a:t>Relevant </a:t>
            </a:r>
            <a:r>
              <a:rPr sz="2854">
                <a:solidFill>
                  <a:srgbClr val="1B85FF"/>
                </a:solidFill>
                <a:latin typeface="Calibri"/>
                <a:cs typeface="Calibri"/>
              </a:rPr>
              <a:t>Product  </a:t>
            </a:r>
            <a:r>
              <a:rPr sz="2854" spc="4">
                <a:solidFill>
                  <a:srgbClr val="1B85FF"/>
                </a:solidFill>
                <a:latin typeface="Calibri"/>
                <a:cs typeface="Calibri"/>
              </a:rPr>
              <a:t>Photo </a:t>
            </a:r>
            <a:r>
              <a:rPr sz="2854" spc="8">
                <a:solidFill>
                  <a:srgbClr val="1B85FF"/>
                </a:solidFill>
                <a:latin typeface="Calibri"/>
                <a:cs typeface="Calibri"/>
              </a:rPr>
              <a:t>or</a:t>
            </a:r>
            <a:r>
              <a:rPr sz="2854" spc="-39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2854">
                <a:solidFill>
                  <a:srgbClr val="1B85FF"/>
                </a:solidFill>
                <a:latin typeface="Calibri"/>
                <a:cs typeface="Calibri"/>
              </a:rPr>
              <a:t>Diagram</a:t>
            </a:r>
            <a:endParaRPr sz="2854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3717" y="3378529"/>
            <a:ext cx="4153009" cy="2907302"/>
          </a:xfrm>
          <a:custGeom>
            <a:avLst/>
            <a:gdLst/>
            <a:ahLst/>
            <a:cxnLst/>
            <a:rect l="l" t="t" r="r" b="b"/>
            <a:pathLst>
              <a:path w="5383530" h="3768725">
                <a:moveTo>
                  <a:pt x="620572" y="0"/>
                </a:moveTo>
                <a:lnTo>
                  <a:pt x="261804" y="9696"/>
                </a:lnTo>
                <a:lnTo>
                  <a:pt x="77571" y="77571"/>
                </a:lnTo>
                <a:lnTo>
                  <a:pt x="9696" y="261804"/>
                </a:lnTo>
                <a:lnTo>
                  <a:pt x="0" y="620572"/>
                </a:lnTo>
                <a:lnTo>
                  <a:pt x="0" y="3768356"/>
                </a:lnTo>
                <a:lnTo>
                  <a:pt x="4762817" y="3768356"/>
                </a:lnTo>
                <a:lnTo>
                  <a:pt x="5121586" y="3758660"/>
                </a:lnTo>
                <a:lnTo>
                  <a:pt x="5305818" y="3690785"/>
                </a:lnTo>
                <a:lnTo>
                  <a:pt x="5373693" y="3506552"/>
                </a:lnTo>
                <a:lnTo>
                  <a:pt x="5383390" y="3147783"/>
                </a:lnTo>
                <a:lnTo>
                  <a:pt x="5383390" y="0"/>
                </a:lnTo>
                <a:lnTo>
                  <a:pt x="620572" y="0"/>
                </a:lnTo>
                <a:close/>
              </a:path>
            </a:pathLst>
          </a:custGeom>
          <a:ln w="145948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grpSp>
        <p:nvGrpSpPr>
          <p:cNvPr id="8" name="Google Shape;78;p13">
            <a:extLst>
              <a:ext uri="{FF2B5EF4-FFF2-40B4-BE49-F238E27FC236}">
                <a16:creationId xmlns:a16="http://schemas.microsoft.com/office/drawing/2014/main" id="{A2231067-3A49-A185-A0BD-D20C5441AB95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9" name="Google Shape;79;p13">
              <a:extLst>
                <a:ext uri="{FF2B5EF4-FFF2-40B4-BE49-F238E27FC236}">
                  <a16:creationId xmlns:a16="http://schemas.microsoft.com/office/drawing/2014/main" id="{28CB853A-FA64-E7A1-C608-7B49AE4B96DD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10" name="Google Shape;80;p13">
              <a:extLst>
                <a:ext uri="{FF2B5EF4-FFF2-40B4-BE49-F238E27FC236}">
                  <a16:creationId xmlns:a16="http://schemas.microsoft.com/office/drawing/2014/main" id="{AB37850D-872B-D987-3922-D02EDFC0059F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11" name="Google Shape;81;p13">
              <a:extLst>
                <a:ext uri="{FF2B5EF4-FFF2-40B4-BE49-F238E27FC236}">
                  <a16:creationId xmlns:a16="http://schemas.microsoft.com/office/drawing/2014/main" id="{2B8CBEF6-E675-B8FF-567A-DBCF43328BCF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530063F-873E-8DCB-0650-8631ADDE4E2E}"/>
              </a:ext>
            </a:extLst>
          </p:cNvPr>
          <p:cNvSpPr/>
          <p:nvPr/>
        </p:nvSpPr>
        <p:spPr>
          <a:xfrm>
            <a:off x="7982684" y="2507149"/>
            <a:ext cx="3761356" cy="19012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FF00"/>
                </a:solidFill>
              </a:rPr>
              <a:t>What challenges does your product help with?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What is your product/services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424483"/>
            <a:ext cx="7896226" cy="2523401"/>
          </a:xfrm>
          <a:prstGeom prst="rect">
            <a:avLst/>
          </a:prstGeom>
        </p:spPr>
        <p:txBody>
          <a:bodyPr vert="horz" wrap="square" lIns="0" tIns="9797" rIns="0" bIns="0" rtlCol="0" anchor="ctr">
            <a:spAutoFit/>
          </a:bodyPr>
          <a:lstStyle/>
          <a:p>
            <a:pPr algn="ctr">
              <a:lnSpc>
                <a:spcPts val="4852"/>
              </a:lnSpc>
              <a:spcBef>
                <a:spcPts val="77"/>
              </a:spcBef>
            </a:pPr>
            <a:r>
              <a:rPr lang="en-US" spc="-4" dirty="0"/>
              <a:t>Solution breakdown (what your solution consists of in practice - main components / technology / key activities)</a:t>
            </a:r>
            <a:endParaRPr dirty="0"/>
          </a:p>
        </p:txBody>
      </p:sp>
      <p:grpSp>
        <p:nvGrpSpPr>
          <p:cNvPr id="15" name="Google Shape;78;p13">
            <a:extLst>
              <a:ext uri="{FF2B5EF4-FFF2-40B4-BE49-F238E27FC236}">
                <a16:creationId xmlns:a16="http://schemas.microsoft.com/office/drawing/2014/main" id="{6F91996F-ADCA-3AC9-6930-C62E820BA1AA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16" name="Google Shape;79;p13">
              <a:extLst>
                <a:ext uri="{FF2B5EF4-FFF2-40B4-BE49-F238E27FC236}">
                  <a16:creationId xmlns:a16="http://schemas.microsoft.com/office/drawing/2014/main" id="{B992FDBE-B28E-BEA9-8CDE-2D2EBBBFA2FB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17" name="Google Shape;80;p13">
              <a:extLst>
                <a:ext uri="{FF2B5EF4-FFF2-40B4-BE49-F238E27FC236}">
                  <a16:creationId xmlns:a16="http://schemas.microsoft.com/office/drawing/2014/main" id="{62835F76-DCE5-F188-E4BD-8CE37F64A55D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18" name="Google Shape;81;p13">
              <a:extLst>
                <a:ext uri="{FF2B5EF4-FFF2-40B4-BE49-F238E27FC236}">
                  <a16:creationId xmlns:a16="http://schemas.microsoft.com/office/drawing/2014/main" id="{3B4191B6-2E42-E756-BFFD-A37C36C27F9A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3521" y="1057575"/>
            <a:ext cx="8038466" cy="1895024"/>
          </a:xfrm>
          <a:prstGeom prst="rect">
            <a:avLst/>
          </a:prstGeom>
        </p:spPr>
        <p:txBody>
          <a:bodyPr vert="horz" wrap="square" lIns="0" tIns="9797" rIns="0" bIns="0" rtlCol="0" anchor="ctr">
            <a:spAutoFit/>
          </a:bodyPr>
          <a:lstStyle/>
          <a:p>
            <a:pPr algn="ctr">
              <a:lnSpc>
                <a:spcPts val="4852"/>
              </a:lnSpc>
              <a:spcBef>
                <a:spcPts val="77"/>
              </a:spcBef>
            </a:pPr>
            <a:r>
              <a:rPr lang="en-US" spc="-4" dirty="0"/>
              <a:t>Business model (how planning to make money / acquire customers etc.)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87608" y="3604274"/>
            <a:ext cx="1679230" cy="69841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435467" marR="3919" indent="-426160">
              <a:spcBef>
                <a:spcPts val="77"/>
              </a:spcBef>
            </a:pPr>
            <a:r>
              <a:rPr sz="2237" spc="-46">
                <a:latin typeface="Calibri"/>
                <a:cs typeface="Calibri"/>
              </a:rPr>
              <a:t>Your </a:t>
            </a:r>
            <a:r>
              <a:rPr sz="2237" spc="-12">
                <a:latin typeface="Calibri"/>
                <a:cs typeface="Calibri"/>
              </a:rPr>
              <a:t>product </a:t>
            </a:r>
            <a:r>
              <a:rPr sz="2237">
                <a:latin typeface="Calibri"/>
                <a:cs typeface="Calibri"/>
              </a:rPr>
              <a:t>/  service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25827" y="6019269"/>
            <a:ext cx="2669721" cy="69841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357093" marR="3919" indent="-347786">
              <a:spcBef>
                <a:spcPts val="77"/>
              </a:spcBef>
            </a:pPr>
            <a:r>
              <a:rPr sz="2237" spc="-4" dirty="0">
                <a:latin typeface="Calibri"/>
                <a:cs typeface="Calibri"/>
              </a:rPr>
              <a:t>End </a:t>
            </a:r>
            <a:r>
              <a:rPr sz="2237" spc="-12" dirty="0">
                <a:latin typeface="Calibri"/>
                <a:cs typeface="Calibri"/>
              </a:rPr>
              <a:t>Customer </a:t>
            </a:r>
            <a:r>
              <a:rPr sz="2237" dirty="0">
                <a:latin typeface="Calibri"/>
                <a:cs typeface="Calibri"/>
              </a:rPr>
              <a:t>Price </a:t>
            </a:r>
            <a:r>
              <a:rPr sz="2237" spc="-19" dirty="0">
                <a:latin typeface="Calibri"/>
                <a:cs typeface="Calibri"/>
              </a:rPr>
              <a:t>for  </a:t>
            </a:r>
            <a:r>
              <a:rPr sz="2237" spc="-12" dirty="0">
                <a:latin typeface="Calibri"/>
                <a:cs typeface="Calibri"/>
              </a:rPr>
              <a:t>product </a:t>
            </a:r>
            <a:r>
              <a:rPr sz="2237" dirty="0">
                <a:latin typeface="Calibri"/>
                <a:cs typeface="Calibri"/>
              </a:rPr>
              <a:t>/</a:t>
            </a:r>
            <a:r>
              <a:rPr sz="2237" spc="-8" dirty="0">
                <a:latin typeface="Calibri"/>
                <a:cs typeface="Calibri"/>
              </a:rPr>
              <a:t> </a:t>
            </a:r>
            <a:r>
              <a:rPr sz="2237" dirty="0">
                <a:latin typeface="Calibri"/>
                <a:cs typeface="Calibri"/>
              </a:rPr>
              <a:t>service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975681" y="4974736"/>
            <a:ext cx="1988330" cy="247330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202304">
              <a:spcBef>
                <a:spcPts val="77"/>
              </a:spcBef>
            </a:pPr>
            <a:r>
              <a:rPr sz="1543" spc="-31">
                <a:solidFill>
                  <a:srgbClr val="1B85FF"/>
                </a:solidFill>
                <a:latin typeface="Calibri"/>
                <a:cs typeface="Calibri"/>
              </a:rPr>
              <a:t>Your </a:t>
            </a:r>
            <a:r>
              <a:rPr sz="1543" spc="-15">
                <a:solidFill>
                  <a:srgbClr val="1B85FF"/>
                </a:solidFill>
                <a:latin typeface="Calibri"/>
                <a:cs typeface="Calibri"/>
              </a:rPr>
              <a:t>startup’s</a:t>
            </a:r>
            <a:r>
              <a:rPr sz="1543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543" spc="-4">
                <a:solidFill>
                  <a:srgbClr val="1B85FF"/>
                </a:solidFill>
                <a:latin typeface="Calibri"/>
                <a:cs typeface="Calibri"/>
              </a:rPr>
              <a:t>name</a:t>
            </a:r>
            <a:endParaRPr sz="1543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45672" y="4434620"/>
            <a:ext cx="2048093" cy="1345148"/>
          </a:xfrm>
          <a:custGeom>
            <a:avLst/>
            <a:gdLst/>
            <a:ahLst/>
            <a:cxnLst/>
            <a:rect l="l" t="t" r="r" b="b"/>
            <a:pathLst>
              <a:path w="2654935" h="1743710">
                <a:moveTo>
                  <a:pt x="216001" y="0"/>
                </a:moveTo>
                <a:lnTo>
                  <a:pt x="91125" y="3375"/>
                </a:lnTo>
                <a:lnTo>
                  <a:pt x="27000" y="27000"/>
                </a:lnTo>
                <a:lnTo>
                  <a:pt x="3375" y="91125"/>
                </a:lnTo>
                <a:lnTo>
                  <a:pt x="0" y="216001"/>
                </a:lnTo>
                <a:lnTo>
                  <a:pt x="0" y="1743202"/>
                </a:lnTo>
                <a:lnTo>
                  <a:pt x="2438717" y="1743202"/>
                </a:lnTo>
                <a:lnTo>
                  <a:pt x="2563593" y="1739826"/>
                </a:lnTo>
                <a:lnTo>
                  <a:pt x="2627718" y="1716201"/>
                </a:lnTo>
                <a:lnTo>
                  <a:pt x="2651344" y="1652076"/>
                </a:lnTo>
                <a:lnTo>
                  <a:pt x="2654719" y="1527200"/>
                </a:lnTo>
                <a:lnTo>
                  <a:pt x="2654719" y="0"/>
                </a:lnTo>
                <a:lnTo>
                  <a:pt x="216001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1" name="object 11"/>
          <p:cNvSpPr txBox="1"/>
          <p:nvPr/>
        </p:nvSpPr>
        <p:spPr>
          <a:xfrm>
            <a:off x="6192185" y="4974736"/>
            <a:ext cx="1988330" cy="247330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433508">
              <a:spcBef>
                <a:spcPts val="77"/>
              </a:spcBef>
            </a:pPr>
            <a:r>
              <a:rPr sz="1543" spc="-4">
                <a:solidFill>
                  <a:srgbClr val="1B85FF"/>
                </a:solidFill>
                <a:latin typeface="Calibri"/>
                <a:cs typeface="Calibri"/>
              </a:rPr>
              <a:t>End</a:t>
            </a:r>
            <a:r>
              <a:rPr sz="1543" spc="-12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543" spc="-8">
                <a:solidFill>
                  <a:srgbClr val="1B85FF"/>
                </a:solidFill>
                <a:latin typeface="Calibri"/>
                <a:cs typeface="Calibri"/>
              </a:rPr>
              <a:t>Customer</a:t>
            </a:r>
            <a:endParaRPr sz="1543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62176" y="4434620"/>
            <a:ext cx="2048093" cy="1345148"/>
          </a:xfrm>
          <a:custGeom>
            <a:avLst/>
            <a:gdLst/>
            <a:ahLst/>
            <a:cxnLst/>
            <a:rect l="l" t="t" r="r" b="b"/>
            <a:pathLst>
              <a:path w="2654934" h="1743710">
                <a:moveTo>
                  <a:pt x="216001" y="0"/>
                </a:moveTo>
                <a:lnTo>
                  <a:pt x="91125" y="3375"/>
                </a:lnTo>
                <a:lnTo>
                  <a:pt x="27000" y="27000"/>
                </a:lnTo>
                <a:lnTo>
                  <a:pt x="3375" y="91125"/>
                </a:lnTo>
                <a:lnTo>
                  <a:pt x="0" y="216001"/>
                </a:lnTo>
                <a:lnTo>
                  <a:pt x="0" y="1743202"/>
                </a:lnTo>
                <a:lnTo>
                  <a:pt x="2438717" y="1743202"/>
                </a:lnTo>
                <a:lnTo>
                  <a:pt x="2563593" y="1739826"/>
                </a:lnTo>
                <a:lnTo>
                  <a:pt x="2627718" y="1716201"/>
                </a:lnTo>
                <a:lnTo>
                  <a:pt x="2651344" y="1652076"/>
                </a:lnTo>
                <a:lnTo>
                  <a:pt x="2654719" y="1527200"/>
                </a:lnTo>
                <a:lnTo>
                  <a:pt x="2654719" y="0"/>
                </a:lnTo>
                <a:lnTo>
                  <a:pt x="216001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5" name="object 15"/>
          <p:cNvSpPr/>
          <p:nvPr/>
        </p:nvSpPr>
        <p:spPr>
          <a:xfrm>
            <a:off x="5870593" y="4695689"/>
            <a:ext cx="176349" cy="352697"/>
          </a:xfrm>
          <a:custGeom>
            <a:avLst/>
            <a:gdLst/>
            <a:ahLst/>
            <a:cxnLst/>
            <a:rect l="l" t="t" r="r" b="b"/>
            <a:pathLst>
              <a:path w="228600" h="457200">
                <a:moveTo>
                  <a:pt x="0" y="0"/>
                </a:moveTo>
                <a:lnTo>
                  <a:pt x="0" y="456755"/>
                </a:lnTo>
                <a:lnTo>
                  <a:pt x="228371" y="228371"/>
                </a:lnTo>
                <a:lnTo>
                  <a:pt x="0" y="0"/>
                </a:lnTo>
                <a:close/>
              </a:path>
            </a:pathLst>
          </a:custGeom>
          <a:solidFill>
            <a:srgbClr val="0277FF"/>
          </a:solidFill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6" name="object 16"/>
          <p:cNvSpPr/>
          <p:nvPr/>
        </p:nvSpPr>
        <p:spPr>
          <a:xfrm>
            <a:off x="5042567" y="4833089"/>
            <a:ext cx="852841" cy="77887"/>
          </a:xfrm>
          <a:custGeom>
            <a:avLst/>
            <a:gdLst/>
            <a:ahLst/>
            <a:cxnLst/>
            <a:rect l="l" t="t" r="r" b="b"/>
            <a:pathLst>
              <a:path w="1105534" h="100964">
                <a:moveTo>
                  <a:pt x="0" y="100507"/>
                </a:moveTo>
                <a:lnTo>
                  <a:pt x="1105344" y="100507"/>
                </a:lnTo>
                <a:lnTo>
                  <a:pt x="1105344" y="0"/>
                </a:lnTo>
                <a:lnTo>
                  <a:pt x="0" y="0"/>
                </a:lnTo>
                <a:lnTo>
                  <a:pt x="0" y="100507"/>
                </a:lnTo>
                <a:close/>
              </a:path>
            </a:pathLst>
          </a:custGeom>
          <a:solidFill>
            <a:srgbClr val="0277FF"/>
          </a:solidFill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20" name="object 20"/>
          <p:cNvSpPr/>
          <p:nvPr/>
        </p:nvSpPr>
        <p:spPr>
          <a:xfrm>
            <a:off x="5194080" y="5303352"/>
            <a:ext cx="852841" cy="77887"/>
          </a:xfrm>
          <a:custGeom>
            <a:avLst/>
            <a:gdLst/>
            <a:ahLst/>
            <a:cxnLst/>
            <a:rect l="l" t="t" r="r" b="b"/>
            <a:pathLst>
              <a:path w="1105534" h="100964">
                <a:moveTo>
                  <a:pt x="1105344" y="0"/>
                </a:moveTo>
                <a:lnTo>
                  <a:pt x="0" y="0"/>
                </a:lnTo>
                <a:lnTo>
                  <a:pt x="0" y="100507"/>
                </a:lnTo>
                <a:lnTo>
                  <a:pt x="1105344" y="100507"/>
                </a:lnTo>
                <a:lnTo>
                  <a:pt x="1105344" y="0"/>
                </a:lnTo>
                <a:close/>
              </a:path>
            </a:pathLst>
          </a:custGeom>
          <a:solidFill>
            <a:srgbClr val="0277FF"/>
          </a:solidFill>
        </p:spPr>
        <p:txBody>
          <a:bodyPr wrap="square" lIns="0" tIns="0" rIns="0" bIns="0" rtlCol="0"/>
          <a:lstStyle/>
          <a:p>
            <a:endParaRPr sz="1389"/>
          </a:p>
        </p:txBody>
      </p:sp>
      <p:grpSp>
        <p:nvGrpSpPr>
          <p:cNvPr id="21" name="Google Shape;78;p13">
            <a:extLst>
              <a:ext uri="{FF2B5EF4-FFF2-40B4-BE49-F238E27FC236}">
                <a16:creationId xmlns:a16="http://schemas.microsoft.com/office/drawing/2014/main" id="{D1B15333-9CA5-06AA-7040-9A3FCCCA4AA9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22" name="Google Shape;79;p13">
              <a:extLst>
                <a:ext uri="{FF2B5EF4-FFF2-40B4-BE49-F238E27FC236}">
                  <a16:creationId xmlns:a16="http://schemas.microsoft.com/office/drawing/2014/main" id="{CA053E85-0E9C-A678-1F85-6706B5B820B1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23" name="Google Shape;80;p13">
              <a:extLst>
                <a:ext uri="{FF2B5EF4-FFF2-40B4-BE49-F238E27FC236}">
                  <a16:creationId xmlns:a16="http://schemas.microsoft.com/office/drawing/2014/main" id="{DAAD612E-AE46-1AD3-39BF-A54170235A25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24" name="Google Shape;81;p13">
              <a:extLst>
                <a:ext uri="{FF2B5EF4-FFF2-40B4-BE49-F238E27FC236}">
                  <a16:creationId xmlns:a16="http://schemas.microsoft.com/office/drawing/2014/main" id="{FBEE74EE-57A3-B6FB-183D-6B7CB94E52EF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6FAD8F42-F1F1-8F78-0117-0B5F15EE2746}"/>
              </a:ext>
            </a:extLst>
          </p:cNvPr>
          <p:cNvSpPr/>
          <p:nvPr/>
        </p:nvSpPr>
        <p:spPr>
          <a:xfrm>
            <a:off x="9409874" y="2513464"/>
            <a:ext cx="2752817" cy="35622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FF00"/>
                </a:solidFill>
              </a:rPr>
              <a:t>For who you will sell your product/service and how much your product/service will cost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17950" y="5048700"/>
            <a:ext cx="936117" cy="396152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392851">
              <a:lnSpc>
                <a:spcPts val="1534"/>
              </a:lnSpc>
              <a:spcBef>
                <a:spcPts val="77"/>
              </a:spcBef>
            </a:pPr>
            <a:r>
              <a:rPr sz="1466">
                <a:solidFill>
                  <a:srgbClr val="1B85FF"/>
                </a:solidFill>
                <a:latin typeface="Calibri"/>
                <a:cs typeface="Calibri"/>
              </a:rPr>
              <a:t>€</a:t>
            </a:r>
            <a:r>
              <a:rPr sz="1466" spc="-15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466" spc="-4">
                <a:solidFill>
                  <a:srgbClr val="1B85FF"/>
                </a:solidFill>
                <a:latin typeface="Calibri"/>
                <a:cs typeface="Calibri"/>
              </a:rPr>
              <a:t>XX</a:t>
            </a:r>
            <a:endParaRPr sz="1466">
              <a:latin typeface="Calibri"/>
              <a:cs typeface="Calibri"/>
            </a:endParaRPr>
          </a:p>
          <a:p>
            <a:pPr marL="9797">
              <a:lnSpc>
                <a:spcPts val="1534"/>
              </a:lnSpc>
            </a:pPr>
            <a:r>
              <a:rPr sz="1466">
                <a:solidFill>
                  <a:srgbClr val="1B85FF"/>
                </a:solidFill>
                <a:latin typeface="Calibri"/>
                <a:cs typeface="Calibri"/>
              </a:rPr>
              <a:t>#</a:t>
            </a:r>
            <a:r>
              <a:rPr sz="1466" spc="-42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466" spc="-12">
                <a:solidFill>
                  <a:srgbClr val="1B85FF"/>
                </a:solidFill>
                <a:latin typeface="Calibri"/>
                <a:cs typeface="Calibri"/>
              </a:rPr>
              <a:t>customers</a:t>
            </a:r>
            <a:endParaRPr sz="1466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97354" y="4859082"/>
            <a:ext cx="1854599" cy="798467"/>
          </a:xfrm>
          <a:custGeom>
            <a:avLst/>
            <a:gdLst/>
            <a:ahLst/>
            <a:cxnLst/>
            <a:rect l="l" t="t" r="r" b="b"/>
            <a:pathLst>
              <a:path w="2404110" h="1035050">
                <a:moveTo>
                  <a:pt x="482244" y="0"/>
                </a:moveTo>
                <a:lnTo>
                  <a:pt x="203446" y="7535"/>
                </a:lnTo>
                <a:lnTo>
                  <a:pt x="60280" y="60280"/>
                </a:lnTo>
                <a:lnTo>
                  <a:pt x="7535" y="203446"/>
                </a:lnTo>
                <a:lnTo>
                  <a:pt x="0" y="482244"/>
                </a:lnTo>
                <a:lnTo>
                  <a:pt x="0" y="1034529"/>
                </a:lnTo>
                <a:lnTo>
                  <a:pt x="1921433" y="1034529"/>
                </a:lnTo>
                <a:lnTo>
                  <a:pt x="2200231" y="1026994"/>
                </a:lnTo>
                <a:lnTo>
                  <a:pt x="2343397" y="974248"/>
                </a:lnTo>
                <a:lnTo>
                  <a:pt x="2396143" y="831082"/>
                </a:lnTo>
                <a:lnTo>
                  <a:pt x="2403678" y="552284"/>
                </a:lnTo>
                <a:lnTo>
                  <a:pt x="2403678" y="0"/>
                </a:lnTo>
                <a:lnTo>
                  <a:pt x="482244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5" name="object 5"/>
          <p:cNvSpPr txBox="1"/>
          <p:nvPr/>
        </p:nvSpPr>
        <p:spPr>
          <a:xfrm>
            <a:off x="5306610" y="4158729"/>
            <a:ext cx="936117" cy="396152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42126" algn="ctr">
              <a:lnSpc>
                <a:spcPts val="1534"/>
              </a:lnSpc>
              <a:spcBef>
                <a:spcPts val="77"/>
              </a:spcBef>
            </a:pPr>
            <a:r>
              <a:rPr sz="1466">
                <a:solidFill>
                  <a:srgbClr val="1B85FF"/>
                </a:solidFill>
                <a:latin typeface="Calibri"/>
                <a:cs typeface="Calibri"/>
              </a:rPr>
              <a:t>€</a:t>
            </a:r>
            <a:r>
              <a:rPr sz="1466" spc="-12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466" spc="-4">
                <a:solidFill>
                  <a:srgbClr val="1B85FF"/>
                </a:solidFill>
                <a:latin typeface="Calibri"/>
                <a:cs typeface="Calibri"/>
              </a:rPr>
              <a:t>XX</a:t>
            </a:r>
            <a:endParaRPr sz="1466">
              <a:latin typeface="Calibri"/>
              <a:cs typeface="Calibri"/>
            </a:endParaRPr>
          </a:p>
          <a:p>
            <a:pPr algn="ctr">
              <a:lnSpc>
                <a:spcPts val="1534"/>
              </a:lnSpc>
            </a:pPr>
            <a:r>
              <a:rPr sz="1466">
                <a:solidFill>
                  <a:srgbClr val="1B85FF"/>
                </a:solidFill>
                <a:latin typeface="Calibri"/>
                <a:cs typeface="Calibri"/>
              </a:rPr>
              <a:t>#</a:t>
            </a:r>
            <a:r>
              <a:rPr sz="1466" spc="-42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466" spc="-12">
                <a:solidFill>
                  <a:srgbClr val="1B85FF"/>
                </a:solidFill>
                <a:latin typeface="Calibri"/>
                <a:cs typeface="Calibri"/>
              </a:rPr>
              <a:t>customers</a:t>
            </a:r>
            <a:endParaRPr sz="1466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51620" y="3877204"/>
            <a:ext cx="1852150" cy="982164"/>
          </a:xfrm>
          <a:custGeom>
            <a:avLst/>
            <a:gdLst/>
            <a:ahLst/>
            <a:cxnLst/>
            <a:rect l="l" t="t" r="r" b="b"/>
            <a:pathLst>
              <a:path w="2400934" h="1273175">
                <a:moveTo>
                  <a:pt x="434428" y="0"/>
                </a:moveTo>
                <a:lnTo>
                  <a:pt x="183274" y="6787"/>
                </a:lnTo>
                <a:lnTo>
                  <a:pt x="54303" y="54303"/>
                </a:lnTo>
                <a:lnTo>
                  <a:pt x="6787" y="183274"/>
                </a:lnTo>
                <a:lnTo>
                  <a:pt x="0" y="434428"/>
                </a:lnTo>
                <a:lnTo>
                  <a:pt x="0" y="1272806"/>
                </a:lnTo>
                <a:lnTo>
                  <a:pt x="1966150" y="1272806"/>
                </a:lnTo>
                <a:lnTo>
                  <a:pt x="2217304" y="1266018"/>
                </a:lnTo>
                <a:lnTo>
                  <a:pt x="2346275" y="1218503"/>
                </a:lnTo>
                <a:lnTo>
                  <a:pt x="2393791" y="1089532"/>
                </a:lnTo>
                <a:lnTo>
                  <a:pt x="2400579" y="838377"/>
                </a:lnTo>
                <a:lnTo>
                  <a:pt x="2400579" y="0"/>
                </a:lnTo>
                <a:lnTo>
                  <a:pt x="434428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7" name="object 7"/>
          <p:cNvSpPr txBox="1"/>
          <p:nvPr/>
        </p:nvSpPr>
        <p:spPr>
          <a:xfrm>
            <a:off x="7589562" y="2915759"/>
            <a:ext cx="936117" cy="396152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algn="ctr">
              <a:lnSpc>
                <a:spcPts val="1534"/>
              </a:lnSpc>
              <a:spcBef>
                <a:spcPts val="77"/>
              </a:spcBef>
            </a:pPr>
            <a:r>
              <a:rPr sz="1466">
                <a:solidFill>
                  <a:srgbClr val="1B85FF"/>
                </a:solidFill>
                <a:latin typeface="Calibri"/>
                <a:cs typeface="Calibri"/>
              </a:rPr>
              <a:t>€</a:t>
            </a:r>
            <a:r>
              <a:rPr sz="1466" spc="-12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466" spc="-4">
                <a:solidFill>
                  <a:srgbClr val="1B85FF"/>
                </a:solidFill>
                <a:latin typeface="Calibri"/>
                <a:cs typeface="Calibri"/>
              </a:rPr>
              <a:t>XX</a:t>
            </a:r>
            <a:endParaRPr sz="1466">
              <a:latin typeface="Calibri"/>
              <a:cs typeface="Calibri"/>
            </a:endParaRPr>
          </a:p>
          <a:p>
            <a:pPr algn="ctr">
              <a:lnSpc>
                <a:spcPts val="1534"/>
              </a:lnSpc>
            </a:pPr>
            <a:r>
              <a:rPr sz="1466">
                <a:solidFill>
                  <a:srgbClr val="1B85FF"/>
                </a:solidFill>
                <a:latin typeface="Calibri"/>
                <a:cs typeface="Calibri"/>
              </a:rPr>
              <a:t>#</a:t>
            </a:r>
            <a:r>
              <a:rPr sz="1466" spc="-42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466" spc="-12">
                <a:solidFill>
                  <a:srgbClr val="1B85FF"/>
                </a:solidFill>
                <a:latin typeface="Calibri"/>
                <a:cs typeface="Calibri"/>
              </a:rPr>
              <a:t>customers</a:t>
            </a:r>
            <a:endParaRPr sz="1466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03492" y="2373143"/>
            <a:ext cx="2712828" cy="1504351"/>
          </a:xfrm>
          <a:custGeom>
            <a:avLst/>
            <a:gdLst/>
            <a:ahLst/>
            <a:cxnLst/>
            <a:rect l="l" t="t" r="r" b="b"/>
            <a:pathLst>
              <a:path w="3516629" h="1950085">
                <a:moveTo>
                  <a:pt x="434428" y="0"/>
                </a:moveTo>
                <a:lnTo>
                  <a:pt x="183274" y="6787"/>
                </a:lnTo>
                <a:lnTo>
                  <a:pt x="54303" y="54303"/>
                </a:lnTo>
                <a:lnTo>
                  <a:pt x="6787" y="183274"/>
                </a:lnTo>
                <a:lnTo>
                  <a:pt x="0" y="434428"/>
                </a:lnTo>
                <a:lnTo>
                  <a:pt x="0" y="1949704"/>
                </a:lnTo>
                <a:lnTo>
                  <a:pt x="3081629" y="1949704"/>
                </a:lnTo>
                <a:lnTo>
                  <a:pt x="3332783" y="1942916"/>
                </a:lnTo>
                <a:lnTo>
                  <a:pt x="3461754" y="1895400"/>
                </a:lnTo>
                <a:lnTo>
                  <a:pt x="3509270" y="1766429"/>
                </a:lnTo>
                <a:lnTo>
                  <a:pt x="3516058" y="1515275"/>
                </a:lnTo>
                <a:lnTo>
                  <a:pt x="3516058" y="0"/>
                </a:lnTo>
                <a:lnTo>
                  <a:pt x="434428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9" name="object 9"/>
          <p:cNvSpPr/>
          <p:nvPr/>
        </p:nvSpPr>
        <p:spPr>
          <a:xfrm>
            <a:off x="2760600" y="6120978"/>
            <a:ext cx="5670096" cy="0"/>
          </a:xfrm>
          <a:custGeom>
            <a:avLst/>
            <a:gdLst/>
            <a:ahLst/>
            <a:cxnLst/>
            <a:rect l="l" t="t" r="r" b="b"/>
            <a:pathLst>
              <a:path w="7350125">
                <a:moveTo>
                  <a:pt x="0" y="0"/>
                </a:moveTo>
                <a:lnTo>
                  <a:pt x="7350099" y="0"/>
                </a:lnTo>
              </a:path>
            </a:pathLst>
          </a:custGeom>
          <a:ln w="28892">
            <a:solidFill>
              <a:srgbClr val="024DA1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0" name="object 10"/>
          <p:cNvSpPr/>
          <p:nvPr/>
        </p:nvSpPr>
        <p:spPr>
          <a:xfrm>
            <a:off x="2760600" y="2593744"/>
            <a:ext cx="0" cy="3527461"/>
          </a:xfrm>
          <a:custGeom>
            <a:avLst/>
            <a:gdLst/>
            <a:ahLst/>
            <a:cxnLst/>
            <a:rect l="l" t="t" r="r" b="b"/>
            <a:pathLst>
              <a:path h="4572634">
                <a:moveTo>
                  <a:pt x="0" y="4572292"/>
                </a:moveTo>
                <a:lnTo>
                  <a:pt x="0" y="0"/>
                </a:lnTo>
              </a:path>
            </a:pathLst>
          </a:custGeom>
          <a:ln w="32423">
            <a:solidFill>
              <a:srgbClr val="024DA1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1" name="object 11"/>
          <p:cNvSpPr txBox="1"/>
          <p:nvPr/>
        </p:nvSpPr>
        <p:spPr>
          <a:xfrm>
            <a:off x="1109679" y="2894400"/>
            <a:ext cx="922891" cy="653420"/>
          </a:xfrm>
          <a:prstGeom prst="rect">
            <a:avLst/>
          </a:prstGeom>
        </p:spPr>
        <p:txBody>
          <a:bodyPr vert="horz" wrap="square" lIns="0" tIns="9307" rIns="0" bIns="0" rtlCol="0">
            <a:spAutoFit/>
          </a:bodyPr>
          <a:lstStyle/>
          <a:p>
            <a:pPr marL="9797" marR="3919">
              <a:lnSpc>
                <a:spcPct val="108500"/>
              </a:lnSpc>
              <a:spcBef>
                <a:spcPts val="73"/>
              </a:spcBef>
            </a:pPr>
            <a:r>
              <a:rPr sz="1967">
                <a:solidFill>
                  <a:srgbClr val="191919"/>
                </a:solidFill>
                <a:latin typeface="Calibri"/>
                <a:cs typeface="Calibri"/>
              </a:rPr>
              <a:t>All</a:t>
            </a:r>
            <a:r>
              <a:rPr sz="1967" spc="-58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sz="1967" spc="-12">
                <a:solidFill>
                  <a:srgbClr val="191919"/>
                </a:solidFill>
                <a:latin typeface="Calibri"/>
                <a:cs typeface="Calibri"/>
              </a:rPr>
              <a:t>Paper  Europe</a:t>
            </a:r>
            <a:endParaRPr sz="1967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2761" y="2149801"/>
            <a:ext cx="752910" cy="31260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9797">
              <a:spcBef>
                <a:spcPts val="77"/>
              </a:spcBef>
            </a:pPr>
            <a:r>
              <a:rPr sz="1967">
                <a:solidFill>
                  <a:srgbClr val="191919"/>
                </a:solidFill>
                <a:latin typeface="Calibri"/>
                <a:cs typeface="Calibri"/>
              </a:rPr>
              <a:t>Mar</a:t>
            </a:r>
            <a:r>
              <a:rPr sz="1967" spc="-66">
                <a:solidFill>
                  <a:srgbClr val="191919"/>
                </a:solidFill>
                <a:latin typeface="Calibri"/>
                <a:cs typeface="Calibri"/>
              </a:rPr>
              <a:t>k</a:t>
            </a:r>
            <a:r>
              <a:rPr sz="1967" spc="-12">
                <a:solidFill>
                  <a:srgbClr val="191919"/>
                </a:solidFill>
                <a:latin typeface="Calibri"/>
                <a:cs typeface="Calibri"/>
              </a:rPr>
              <a:t>e</a:t>
            </a:r>
            <a:r>
              <a:rPr sz="1967">
                <a:solidFill>
                  <a:srgbClr val="191919"/>
                </a:solidFill>
                <a:latin typeface="Calibri"/>
                <a:cs typeface="Calibri"/>
              </a:rPr>
              <a:t>t</a:t>
            </a:r>
            <a:endParaRPr sz="1967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03893" y="5882549"/>
            <a:ext cx="523167" cy="31260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9797">
              <a:spcBef>
                <a:spcPts val="77"/>
              </a:spcBef>
            </a:pPr>
            <a:r>
              <a:rPr sz="1967" spc="-4">
                <a:solidFill>
                  <a:srgbClr val="191919"/>
                </a:solidFill>
                <a:latin typeface="Calibri"/>
                <a:cs typeface="Calibri"/>
              </a:rPr>
              <a:t>Time</a:t>
            </a:r>
            <a:endParaRPr sz="1967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9679" y="5084175"/>
            <a:ext cx="821001" cy="653420"/>
          </a:xfrm>
          <a:prstGeom prst="rect">
            <a:avLst/>
          </a:prstGeom>
        </p:spPr>
        <p:txBody>
          <a:bodyPr vert="horz" wrap="square" lIns="0" tIns="9307" rIns="0" bIns="0" rtlCol="0">
            <a:spAutoFit/>
          </a:bodyPr>
          <a:lstStyle/>
          <a:p>
            <a:pPr marL="9797" marR="3919">
              <a:lnSpc>
                <a:spcPct val="108500"/>
              </a:lnSpc>
              <a:spcBef>
                <a:spcPts val="73"/>
              </a:spcBef>
            </a:pPr>
            <a:r>
              <a:rPr sz="1967" spc="-23">
                <a:solidFill>
                  <a:srgbClr val="191919"/>
                </a:solidFill>
                <a:latin typeface="Calibri"/>
                <a:cs typeface="Calibri"/>
              </a:rPr>
              <a:t>Wood  </a:t>
            </a:r>
            <a:r>
              <a:rPr sz="1967" spc="-19">
                <a:solidFill>
                  <a:srgbClr val="191919"/>
                </a:solidFill>
                <a:latin typeface="Calibri"/>
                <a:cs typeface="Calibri"/>
              </a:rPr>
              <a:t>Sw</a:t>
            </a:r>
            <a:r>
              <a:rPr sz="1967">
                <a:solidFill>
                  <a:srgbClr val="191919"/>
                </a:solidFill>
                <a:latin typeface="Calibri"/>
                <a:cs typeface="Calibri"/>
              </a:rPr>
              <a:t>ed</a:t>
            </a:r>
            <a:r>
              <a:rPr sz="1967" spc="-4">
                <a:solidFill>
                  <a:srgbClr val="191919"/>
                </a:solidFill>
                <a:latin typeface="Calibri"/>
                <a:cs typeface="Calibri"/>
              </a:rPr>
              <a:t>e</a:t>
            </a:r>
            <a:r>
              <a:rPr sz="1967">
                <a:solidFill>
                  <a:srgbClr val="191919"/>
                </a:solidFill>
                <a:latin typeface="Calibri"/>
                <a:cs typeface="Calibri"/>
              </a:rPr>
              <a:t>n</a:t>
            </a:r>
            <a:endParaRPr sz="1967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9679" y="4189256"/>
            <a:ext cx="1406870" cy="31260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9797">
              <a:spcBef>
                <a:spcPts val="77"/>
              </a:spcBef>
            </a:pPr>
            <a:r>
              <a:rPr sz="1967" spc="-23">
                <a:solidFill>
                  <a:srgbClr val="191919"/>
                </a:solidFill>
                <a:latin typeface="Calibri"/>
                <a:cs typeface="Calibri"/>
              </a:rPr>
              <a:t>Wood</a:t>
            </a:r>
            <a:r>
              <a:rPr sz="1967" spc="-46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sz="1967" spc="-12">
                <a:solidFill>
                  <a:srgbClr val="191919"/>
                </a:solidFill>
                <a:latin typeface="Calibri"/>
                <a:cs typeface="Calibri"/>
              </a:rPr>
              <a:t>Europe</a:t>
            </a:r>
            <a:endParaRPr sz="1967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61124" y="6236966"/>
            <a:ext cx="527086" cy="31260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9797">
              <a:spcBef>
                <a:spcPts val="77"/>
              </a:spcBef>
            </a:pPr>
            <a:r>
              <a:rPr sz="1967">
                <a:solidFill>
                  <a:srgbClr val="191919"/>
                </a:solidFill>
                <a:latin typeface="Calibri"/>
                <a:cs typeface="Calibri"/>
              </a:rPr>
              <a:t>2019</a:t>
            </a:r>
            <a:endParaRPr sz="1967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32157" y="6236966"/>
            <a:ext cx="527086" cy="31260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9797">
              <a:spcBef>
                <a:spcPts val="77"/>
              </a:spcBef>
            </a:pPr>
            <a:r>
              <a:rPr sz="1967">
                <a:solidFill>
                  <a:srgbClr val="191919"/>
                </a:solidFill>
                <a:latin typeface="Calibri"/>
                <a:cs typeface="Calibri"/>
              </a:rPr>
              <a:t>2022</a:t>
            </a:r>
            <a:endParaRPr sz="1967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03189" y="6236966"/>
            <a:ext cx="527086" cy="31260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9797">
              <a:spcBef>
                <a:spcPts val="77"/>
              </a:spcBef>
            </a:pPr>
            <a:r>
              <a:rPr sz="1967">
                <a:solidFill>
                  <a:srgbClr val="191919"/>
                </a:solidFill>
                <a:latin typeface="Calibri"/>
                <a:cs typeface="Calibri"/>
              </a:rPr>
              <a:t>2025</a:t>
            </a:r>
            <a:endParaRPr sz="1967">
              <a:latin typeface="Calibri"/>
              <a:cs typeface="Calibri"/>
            </a:endParaRPr>
          </a:p>
        </p:txBody>
      </p:sp>
      <p:grpSp>
        <p:nvGrpSpPr>
          <p:cNvPr id="19" name="Google Shape;78;p13">
            <a:extLst>
              <a:ext uri="{FF2B5EF4-FFF2-40B4-BE49-F238E27FC236}">
                <a16:creationId xmlns:a16="http://schemas.microsoft.com/office/drawing/2014/main" id="{727F994F-D3CD-3EC4-F613-CE954D3EC888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20" name="Google Shape;79;p13">
              <a:extLst>
                <a:ext uri="{FF2B5EF4-FFF2-40B4-BE49-F238E27FC236}">
                  <a16:creationId xmlns:a16="http://schemas.microsoft.com/office/drawing/2014/main" id="{6259A00A-C9C4-8456-376F-EE5A64199279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21" name="Google Shape;80;p13">
              <a:extLst>
                <a:ext uri="{FF2B5EF4-FFF2-40B4-BE49-F238E27FC236}">
                  <a16:creationId xmlns:a16="http://schemas.microsoft.com/office/drawing/2014/main" id="{E6323532-89A9-5D8C-2350-AD33B7A75E42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22" name="Google Shape;81;p13">
              <a:extLst>
                <a:ext uri="{FF2B5EF4-FFF2-40B4-BE49-F238E27FC236}">
                  <a16:creationId xmlns:a16="http://schemas.microsoft.com/office/drawing/2014/main" id="{23C0F719-2D47-05AB-46EB-6267F0A04552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9E35E279-9EA3-F33F-C288-38EBC34FDE06}"/>
              </a:ext>
            </a:extLst>
          </p:cNvPr>
          <p:cNvSpPr/>
          <p:nvPr/>
        </p:nvSpPr>
        <p:spPr>
          <a:xfrm>
            <a:off x="8363235" y="3929380"/>
            <a:ext cx="3761356" cy="19012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FF00"/>
                </a:solidFill>
              </a:rPr>
              <a:t>how you segment your market and how to reach every segment and when.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How your startup will grow over the coming 3 to 5 years (give estimation numbers)</a:t>
            </a: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7A1DF1EE-EE5F-2F0D-AD68-23B160FFDF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2615" y="887747"/>
            <a:ext cx="9827163" cy="871667"/>
          </a:xfrm>
          <a:prstGeom prst="rect">
            <a:avLst/>
          </a:prstGeom>
        </p:spPr>
        <p:txBody>
          <a:bodyPr vert="horz" wrap="square" lIns="0" tIns="9797" rIns="0" bIns="0" rtlCol="0" anchor="ctr">
            <a:spAutoFit/>
          </a:bodyPr>
          <a:lstStyle/>
          <a:p>
            <a:pPr marL="9797">
              <a:lnSpc>
                <a:spcPct val="100000"/>
              </a:lnSpc>
              <a:spcBef>
                <a:spcPts val="77"/>
              </a:spcBef>
            </a:pPr>
            <a:r>
              <a:rPr lang="en-US" sz="2800" spc="-31" dirty="0"/>
              <a:t>Go to market (Customer segments, channels, partners, end users, traction to date etc.)</a:t>
            </a:r>
            <a:endParaRPr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959" y="1335259"/>
            <a:ext cx="5176281" cy="2831178"/>
          </a:xfrm>
          <a:prstGeom prst="rect">
            <a:avLst/>
          </a:prstGeom>
        </p:spPr>
        <p:txBody>
          <a:bodyPr vert="horz" wrap="square" lIns="0" tIns="9797" rIns="0" bIns="0" rtlCol="0" anchor="ctr">
            <a:spAutoFit/>
          </a:bodyPr>
          <a:lstStyle/>
          <a:p>
            <a:pPr marL="153320">
              <a:lnSpc>
                <a:spcPts val="4443"/>
              </a:lnSpc>
              <a:spcBef>
                <a:spcPts val="77"/>
              </a:spcBef>
            </a:pPr>
            <a:r>
              <a:rPr lang="en-US" sz="3934" spc="-12" dirty="0"/>
              <a:t>Market size (e.g. TAM / SAM / SOM) - potential revenue and growth opportunities within a market</a:t>
            </a:r>
            <a:endParaRPr lang="en-US" sz="3934" dirty="0"/>
          </a:p>
        </p:txBody>
      </p:sp>
      <p:grpSp>
        <p:nvGrpSpPr>
          <p:cNvPr id="19" name="Google Shape;78;p13">
            <a:extLst>
              <a:ext uri="{FF2B5EF4-FFF2-40B4-BE49-F238E27FC236}">
                <a16:creationId xmlns:a16="http://schemas.microsoft.com/office/drawing/2014/main" id="{3E7BEF0F-6694-A432-0B0F-C6A7F2929ACF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20" name="Google Shape;79;p13">
              <a:extLst>
                <a:ext uri="{FF2B5EF4-FFF2-40B4-BE49-F238E27FC236}">
                  <a16:creationId xmlns:a16="http://schemas.microsoft.com/office/drawing/2014/main" id="{68B47506-A952-0BEB-AF56-EEA0342E0D06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21" name="Google Shape;80;p13">
              <a:extLst>
                <a:ext uri="{FF2B5EF4-FFF2-40B4-BE49-F238E27FC236}">
                  <a16:creationId xmlns:a16="http://schemas.microsoft.com/office/drawing/2014/main" id="{E99E7A50-9F37-F896-9D65-D2821E2DEFA4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22" name="Google Shape;81;p13">
              <a:extLst>
                <a:ext uri="{FF2B5EF4-FFF2-40B4-BE49-F238E27FC236}">
                  <a16:creationId xmlns:a16="http://schemas.microsoft.com/office/drawing/2014/main" id="{4DB1F16F-FB8E-52BF-08AA-4DDEB425D76C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" name="Picture 24" descr="A diagram of a market size&#10;&#10;Description automatically generated">
            <a:extLst>
              <a:ext uri="{FF2B5EF4-FFF2-40B4-BE49-F238E27FC236}">
                <a16:creationId xmlns:a16="http://schemas.microsoft.com/office/drawing/2014/main" id="{88752A43-40CE-40AA-F59A-0BBD0B129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240" y="919480"/>
            <a:ext cx="5938520" cy="59385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6769" y="1017065"/>
            <a:ext cx="8717752" cy="1702664"/>
          </a:xfrm>
          <a:prstGeom prst="rect">
            <a:avLst/>
          </a:prstGeom>
        </p:spPr>
        <p:txBody>
          <a:bodyPr vert="horz" wrap="square" lIns="0" tIns="9797" rIns="0" bIns="0" rtlCol="0" anchor="ctr">
            <a:spAutoFit/>
          </a:bodyPr>
          <a:lstStyle/>
          <a:p>
            <a:pPr marL="153320">
              <a:lnSpc>
                <a:spcPts val="4443"/>
              </a:lnSpc>
              <a:spcBef>
                <a:spcPts val="77"/>
              </a:spcBef>
            </a:pPr>
            <a:r>
              <a:rPr lang="en-US" sz="3934" spc="-12" dirty="0"/>
              <a:t>Competitive analysis (who else in the space, how are you differentiated from competition / status quo)</a:t>
            </a:r>
            <a:endParaRPr sz="3934" dirty="0"/>
          </a:p>
        </p:txBody>
      </p:sp>
      <p:sp>
        <p:nvSpPr>
          <p:cNvPr id="3" name="object 3"/>
          <p:cNvSpPr/>
          <p:nvPr/>
        </p:nvSpPr>
        <p:spPr>
          <a:xfrm>
            <a:off x="2352730" y="5656871"/>
            <a:ext cx="623980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8088604" y="0"/>
                </a:moveTo>
                <a:lnTo>
                  <a:pt x="0" y="0"/>
                </a:lnTo>
              </a:path>
            </a:pathLst>
          </a:custGeom>
          <a:ln w="36487">
            <a:solidFill>
              <a:srgbClr val="6D6E70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4" name="object 4"/>
          <p:cNvSpPr/>
          <p:nvPr/>
        </p:nvSpPr>
        <p:spPr>
          <a:xfrm>
            <a:off x="2352730" y="5109385"/>
            <a:ext cx="623980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8088604" y="0"/>
                </a:moveTo>
                <a:lnTo>
                  <a:pt x="0" y="0"/>
                </a:lnTo>
              </a:path>
            </a:pathLst>
          </a:custGeom>
          <a:ln w="36487">
            <a:solidFill>
              <a:srgbClr val="6D6E70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5" name="object 5"/>
          <p:cNvSpPr/>
          <p:nvPr/>
        </p:nvSpPr>
        <p:spPr>
          <a:xfrm>
            <a:off x="2352730" y="4561900"/>
            <a:ext cx="623980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8088604" y="0"/>
                </a:moveTo>
                <a:lnTo>
                  <a:pt x="0" y="0"/>
                </a:lnTo>
              </a:path>
            </a:pathLst>
          </a:custGeom>
          <a:ln w="36487">
            <a:solidFill>
              <a:srgbClr val="6D6E70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6" name="object 6"/>
          <p:cNvSpPr/>
          <p:nvPr/>
        </p:nvSpPr>
        <p:spPr>
          <a:xfrm>
            <a:off x="2352730" y="4014414"/>
            <a:ext cx="623980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8088604" y="0"/>
                </a:moveTo>
                <a:lnTo>
                  <a:pt x="0" y="0"/>
                </a:lnTo>
              </a:path>
            </a:pathLst>
          </a:custGeom>
          <a:ln w="36487">
            <a:solidFill>
              <a:srgbClr val="6D6E70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7" name="object 7"/>
          <p:cNvSpPr/>
          <p:nvPr/>
        </p:nvSpPr>
        <p:spPr>
          <a:xfrm>
            <a:off x="2352730" y="3466930"/>
            <a:ext cx="623980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8088604" y="0"/>
                </a:moveTo>
                <a:lnTo>
                  <a:pt x="0" y="0"/>
                </a:lnTo>
              </a:path>
            </a:pathLst>
          </a:custGeom>
          <a:ln w="36487">
            <a:solidFill>
              <a:srgbClr val="6D6E70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8" name="object 8"/>
          <p:cNvSpPr txBox="1"/>
          <p:nvPr/>
        </p:nvSpPr>
        <p:spPr>
          <a:xfrm>
            <a:off x="1735686" y="3225583"/>
            <a:ext cx="447729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100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6899" y="3787963"/>
            <a:ext cx="305181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75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06899" y="4350344"/>
            <a:ext cx="305181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50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6899" y="4912724"/>
            <a:ext cx="305181" cy="919171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25</a:t>
            </a:r>
            <a:endParaRPr sz="2198">
              <a:latin typeface="Calibri"/>
              <a:cs typeface="Calibri"/>
            </a:endParaRPr>
          </a:p>
          <a:p>
            <a:pPr marL="80823">
              <a:spcBef>
                <a:spcPts val="1790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0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54754" y="4589350"/>
            <a:ext cx="1640042" cy="1040457"/>
          </a:xfrm>
          <a:custGeom>
            <a:avLst/>
            <a:gdLst/>
            <a:ahLst/>
            <a:cxnLst/>
            <a:rect l="l" t="t" r="r" b="b"/>
            <a:pathLst>
              <a:path w="2125979" h="1348739">
                <a:moveTo>
                  <a:pt x="589826" y="0"/>
                </a:moveTo>
                <a:lnTo>
                  <a:pt x="248832" y="9215"/>
                </a:lnTo>
                <a:lnTo>
                  <a:pt x="73728" y="73726"/>
                </a:lnTo>
                <a:lnTo>
                  <a:pt x="9216" y="248827"/>
                </a:lnTo>
                <a:lnTo>
                  <a:pt x="0" y="589813"/>
                </a:lnTo>
                <a:lnTo>
                  <a:pt x="0" y="1348244"/>
                </a:lnTo>
                <a:lnTo>
                  <a:pt x="1535823" y="1348244"/>
                </a:lnTo>
                <a:lnTo>
                  <a:pt x="1876809" y="1339028"/>
                </a:lnTo>
                <a:lnTo>
                  <a:pt x="2051910" y="1274516"/>
                </a:lnTo>
                <a:lnTo>
                  <a:pt x="2116421" y="1099411"/>
                </a:lnTo>
                <a:lnTo>
                  <a:pt x="2125637" y="758418"/>
                </a:lnTo>
                <a:lnTo>
                  <a:pt x="2125637" y="0"/>
                </a:lnTo>
                <a:lnTo>
                  <a:pt x="589826" y="0"/>
                </a:lnTo>
                <a:close/>
              </a:path>
            </a:pathLst>
          </a:custGeom>
          <a:ln w="109461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3" name="object 13"/>
          <p:cNvSpPr/>
          <p:nvPr/>
        </p:nvSpPr>
        <p:spPr>
          <a:xfrm>
            <a:off x="4720216" y="4384963"/>
            <a:ext cx="1640042" cy="1244727"/>
          </a:xfrm>
          <a:custGeom>
            <a:avLst/>
            <a:gdLst/>
            <a:ahLst/>
            <a:cxnLst/>
            <a:rect l="l" t="t" r="r" b="b"/>
            <a:pathLst>
              <a:path w="2125979" h="1613535">
                <a:moveTo>
                  <a:pt x="589826" y="0"/>
                </a:moveTo>
                <a:lnTo>
                  <a:pt x="248832" y="9215"/>
                </a:lnTo>
                <a:lnTo>
                  <a:pt x="73728" y="73726"/>
                </a:lnTo>
                <a:lnTo>
                  <a:pt x="9216" y="248827"/>
                </a:lnTo>
                <a:lnTo>
                  <a:pt x="0" y="589813"/>
                </a:lnTo>
                <a:lnTo>
                  <a:pt x="0" y="1613192"/>
                </a:lnTo>
                <a:lnTo>
                  <a:pt x="1535823" y="1613192"/>
                </a:lnTo>
                <a:lnTo>
                  <a:pt x="1876809" y="1603976"/>
                </a:lnTo>
                <a:lnTo>
                  <a:pt x="2051910" y="1539463"/>
                </a:lnTo>
                <a:lnTo>
                  <a:pt x="2116421" y="1364359"/>
                </a:lnTo>
                <a:lnTo>
                  <a:pt x="2125637" y="1023366"/>
                </a:lnTo>
                <a:lnTo>
                  <a:pt x="2125637" y="0"/>
                </a:lnTo>
                <a:lnTo>
                  <a:pt x="589826" y="0"/>
                </a:lnTo>
                <a:close/>
              </a:path>
            </a:pathLst>
          </a:custGeom>
          <a:ln w="109461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4" name="object 14"/>
          <p:cNvSpPr/>
          <p:nvPr/>
        </p:nvSpPr>
        <p:spPr>
          <a:xfrm>
            <a:off x="6785678" y="3494380"/>
            <a:ext cx="1640042" cy="2135287"/>
          </a:xfrm>
          <a:custGeom>
            <a:avLst/>
            <a:gdLst/>
            <a:ahLst/>
            <a:cxnLst/>
            <a:rect l="l" t="t" r="r" b="b"/>
            <a:pathLst>
              <a:path w="2125979" h="2767965">
                <a:moveTo>
                  <a:pt x="589826" y="0"/>
                </a:moveTo>
                <a:lnTo>
                  <a:pt x="248832" y="9215"/>
                </a:lnTo>
                <a:lnTo>
                  <a:pt x="73728" y="73726"/>
                </a:lnTo>
                <a:lnTo>
                  <a:pt x="9216" y="248827"/>
                </a:lnTo>
                <a:lnTo>
                  <a:pt x="0" y="589813"/>
                </a:lnTo>
                <a:lnTo>
                  <a:pt x="0" y="2767647"/>
                </a:lnTo>
                <a:lnTo>
                  <a:pt x="1535823" y="2767647"/>
                </a:lnTo>
                <a:lnTo>
                  <a:pt x="1876809" y="2758431"/>
                </a:lnTo>
                <a:lnTo>
                  <a:pt x="2051910" y="2693919"/>
                </a:lnTo>
                <a:lnTo>
                  <a:pt x="2116421" y="2518814"/>
                </a:lnTo>
                <a:lnTo>
                  <a:pt x="2125637" y="2177821"/>
                </a:lnTo>
                <a:lnTo>
                  <a:pt x="2125637" y="0"/>
                </a:lnTo>
                <a:lnTo>
                  <a:pt x="589826" y="0"/>
                </a:lnTo>
                <a:close/>
              </a:path>
            </a:pathLst>
          </a:custGeom>
          <a:ln w="109461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5" name="object 15"/>
          <p:cNvSpPr txBox="1"/>
          <p:nvPr/>
        </p:nvSpPr>
        <p:spPr>
          <a:xfrm>
            <a:off x="2555593" y="5852187"/>
            <a:ext cx="1877133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-4">
                <a:solidFill>
                  <a:srgbClr val="191919"/>
                </a:solidFill>
                <a:latin typeface="Calibri"/>
                <a:cs typeface="Calibri"/>
              </a:rPr>
              <a:t>Current</a:t>
            </a:r>
            <a:r>
              <a:rPr sz="2198" spc="-39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sz="2198">
                <a:solidFill>
                  <a:srgbClr val="191919"/>
                </a:solidFill>
                <a:latin typeface="Calibri"/>
                <a:cs typeface="Calibri"/>
              </a:rPr>
              <a:t>solution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73936" y="5852187"/>
            <a:ext cx="1323594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-4">
                <a:solidFill>
                  <a:srgbClr val="191919"/>
                </a:solidFill>
                <a:latin typeface="Calibri"/>
                <a:cs typeface="Calibri"/>
              </a:rPr>
              <a:t>Competitor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69150" y="5852187"/>
            <a:ext cx="1436261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-39">
                <a:solidFill>
                  <a:srgbClr val="191919"/>
                </a:solidFill>
                <a:latin typeface="Calibri"/>
                <a:cs typeface="Calibri"/>
              </a:rPr>
              <a:t>Your </a:t>
            </a:r>
            <a:r>
              <a:rPr sz="2198">
                <a:solidFill>
                  <a:srgbClr val="191919"/>
                </a:solidFill>
                <a:latin typeface="Calibri"/>
                <a:cs typeface="Calibri"/>
              </a:rPr>
              <a:t>Startup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22324" y="4634258"/>
            <a:ext cx="305181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50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87764" y="4419214"/>
            <a:ext cx="305181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60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43713" y="3525822"/>
            <a:ext cx="447729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100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13613" y="3916186"/>
            <a:ext cx="440382" cy="1304490"/>
          </a:xfrm>
          <a:custGeom>
            <a:avLst/>
            <a:gdLst/>
            <a:ahLst/>
            <a:cxnLst/>
            <a:rect l="l" t="t" r="r" b="b"/>
            <a:pathLst>
              <a:path w="570865" h="1691004">
                <a:moveTo>
                  <a:pt x="285330" y="0"/>
                </a:moveTo>
                <a:lnTo>
                  <a:pt x="0" y="285305"/>
                </a:lnTo>
                <a:lnTo>
                  <a:pt x="131622" y="285318"/>
                </a:lnTo>
                <a:lnTo>
                  <a:pt x="131622" y="1690979"/>
                </a:lnTo>
                <a:lnTo>
                  <a:pt x="439013" y="1690966"/>
                </a:lnTo>
                <a:lnTo>
                  <a:pt x="439013" y="285305"/>
                </a:lnTo>
                <a:lnTo>
                  <a:pt x="570623" y="285305"/>
                </a:lnTo>
                <a:lnTo>
                  <a:pt x="285330" y="0"/>
                </a:lnTo>
                <a:close/>
              </a:path>
            </a:pathLst>
          </a:custGeom>
          <a:solidFill>
            <a:srgbClr val="4FFFEA"/>
          </a:solidFill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22" name="object 22"/>
          <p:cNvSpPr txBox="1"/>
          <p:nvPr/>
        </p:nvSpPr>
        <p:spPr>
          <a:xfrm>
            <a:off x="1171271" y="3298057"/>
            <a:ext cx="286040" cy="233465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9797">
              <a:lnSpc>
                <a:spcPts val="2179"/>
              </a:lnSpc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Y </a:t>
            </a:r>
            <a:r>
              <a:rPr sz="2198" spc="4">
                <a:solidFill>
                  <a:srgbClr val="191919"/>
                </a:solidFill>
                <a:latin typeface="Calibri"/>
                <a:cs typeface="Calibri"/>
              </a:rPr>
              <a:t>Axis Label </a:t>
            </a:r>
            <a:r>
              <a:rPr sz="2198">
                <a:solidFill>
                  <a:srgbClr val="191919"/>
                </a:solidFill>
                <a:latin typeface="Calibri"/>
                <a:cs typeface="Calibri"/>
              </a:rPr>
              <a:t>(€, </a:t>
            </a: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%,</a:t>
            </a:r>
            <a:r>
              <a:rPr sz="2198" spc="-50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sz="2198">
                <a:solidFill>
                  <a:srgbClr val="191919"/>
                </a:solidFill>
                <a:latin typeface="Calibri"/>
                <a:cs typeface="Calibri"/>
              </a:rPr>
              <a:t>#)</a:t>
            </a:r>
            <a:endParaRPr sz="2198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07075" y="6394619"/>
            <a:ext cx="1358374" cy="350106"/>
          </a:xfrm>
          <a:prstGeom prst="rect">
            <a:avLst/>
          </a:prstGeom>
        </p:spPr>
        <p:txBody>
          <a:bodyPr vert="horz" wrap="square" lIns="0" tIns="11757" rIns="0" bIns="0" rtlCol="0">
            <a:spAutoFit/>
          </a:bodyPr>
          <a:lstStyle/>
          <a:p>
            <a:pPr marL="9797">
              <a:spcBef>
                <a:spcPts val="93"/>
              </a:spcBef>
            </a:pPr>
            <a:r>
              <a:rPr sz="2198" spc="8">
                <a:solidFill>
                  <a:srgbClr val="191919"/>
                </a:solidFill>
                <a:latin typeface="Calibri"/>
                <a:cs typeface="Calibri"/>
              </a:rPr>
              <a:t>X </a:t>
            </a:r>
            <a:r>
              <a:rPr sz="2198" spc="4">
                <a:solidFill>
                  <a:srgbClr val="191919"/>
                </a:solidFill>
                <a:latin typeface="Calibri"/>
                <a:cs typeface="Calibri"/>
              </a:rPr>
              <a:t>Axis</a:t>
            </a:r>
            <a:r>
              <a:rPr sz="2198" spc="-46">
                <a:solidFill>
                  <a:srgbClr val="191919"/>
                </a:solidFill>
                <a:latin typeface="Calibri"/>
                <a:cs typeface="Calibri"/>
              </a:rPr>
              <a:t> </a:t>
            </a:r>
            <a:r>
              <a:rPr sz="2198">
                <a:solidFill>
                  <a:srgbClr val="191919"/>
                </a:solidFill>
                <a:latin typeface="Calibri"/>
                <a:cs typeface="Calibri"/>
              </a:rPr>
              <a:t>Label</a:t>
            </a:r>
            <a:endParaRPr sz="2198">
              <a:latin typeface="Calibri"/>
              <a:cs typeface="Calibri"/>
            </a:endParaRPr>
          </a:p>
        </p:txBody>
      </p:sp>
      <p:grpSp>
        <p:nvGrpSpPr>
          <p:cNvPr id="24" name="Google Shape;78;p13">
            <a:extLst>
              <a:ext uri="{FF2B5EF4-FFF2-40B4-BE49-F238E27FC236}">
                <a16:creationId xmlns:a16="http://schemas.microsoft.com/office/drawing/2014/main" id="{F3FF159D-F8A0-335E-47FF-C47ECF0A69B7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25" name="Google Shape;79;p13">
              <a:extLst>
                <a:ext uri="{FF2B5EF4-FFF2-40B4-BE49-F238E27FC236}">
                  <a16:creationId xmlns:a16="http://schemas.microsoft.com/office/drawing/2014/main" id="{CB1013E8-E653-C1CC-B463-FAA3C63AD780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26" name="Google Shape;80;p13">
              <a:extLst>
                <a:ext uri="{FF2B5EF4-FFF2-40B4-BE49-F238E27FC236}">
                  <a16:creationId xmlns:a16="http://schemas.microsoft.com/office/drawing/2014/main" id="{126A2492-596E-2BFA-BF28-B319A99CDD12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27" name="Google Shape;81;p13">
              <a:extLst>
                <a:ext uri="{FF2B5EF4-FFF2-40B4-BE49-F238E27FC236}">
                  <a16:creationId xmlns:a16="http://schemas.microsoft.com/office/drawing/2014/main" id="{2F20DE29-7B2B-395C-8D2D-D0501D5B82E9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186" y="1376315"/>
            <a:ext cx="6074718" cy="1364110"/>
          </a:xfrm>
          <a:prstGeom prst="rect">
            <a:avLst/>
          </a:prstGeom>
        </p:spPr>
        <p:txBody>
          <a:bodyPr vert="horz" wrap="square" lIns="0" tIns="9797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77"/>
              </a:spcBef>
            </a:pPr>
            <a:r>
              <a:rPr lang="en-US" spc="-100" dirty="0"/>
              <a:t>Team (diverse expertise and experience)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87543" y="2808979"/>
            <a:ext cx="1214356" cy="354154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9797">
              <a:spcBef>
                <a:spcPts val="77"/>
              </a:spcBef>
            </a:pPr>
            <a:r>
              <a:rPr sz="2237" spc="-4">
                <a:latin typeface="Calibri"/>
                <a:cs typeface="Calibri"/>
              </a:rPr>
              <a:t>Our</a:t>
            </a:r>
            <a:r>
              <a:rPr sz="2237" spc="-58">
                <a:latin typeface="Calibri"/>
                <a:cs typeface="Calibri"/>
              </a:rPr>
              <a:t> </a:t>
            </a:r>
            <a:r>
              <a:rPr sz="2237" spc="-42">
                <a:latin typeface="Calibri"/>
                <a:cs typeface="Calibri"/>
              </a:rPr>
              <a:t>Team:</a:t>
            </a:r>
            <a:endParaRPr sz="2237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7543" y="5041287"/>
            <a:ext cx="5251269" cy="1459044"/>
          </a:xfrm>
          <a:prstGeom prst="rect">
            <a:avLst/>
          </a:prstGeom>
        </p:spPr>
        <p:txBody>
          <a:bodyPr vert="horz" wrap="square" lIns="0" tIns="43107" rIns="0" bIns="0" rtlCol="0">
            <a:spAutoFit/>
          </a:bodyPr>
          <a:lstStyle/>
          <a:p>
            <a:pPr marL="9797">
              <a:spcBef>
                <a:spcPts val="339"/>
              </a:spcBef>
            </a:pPr>
            <a:r>
              <a:rPr sz="2237" spc="-4">
                <a:latin typeface="Calibri"/>
                <a:cs typeface="Calibri"/>
              </a:rPr>
              <a:t>Our</a:t>
            </a:r>
            <a:r>
              <a:rPr sz="2237" spc="-8">
                <a:latin typeface="Calibri"/>
                <a:cs typeface="Calibri"/>
              </a:rPr>
              <a:t> Dream:</a:t>
            </a:r>
            <a:endParaRPr sz="2237">
              <a:latin typeface="Calibri"/>
              <a:cs typeface="Calibri"/>
            </a:endParaRPr>
          </a:p>
          <a:p>
            <a:pPr marL="186139" indent="-176832">
              <a:spcBef>
                <a:spcPts val="258"/>
              </a:spcBef>
              <a:buClr>
                <a:srgbClr val="0277FF"/>
              </a:buClr>
              <a:buSzPct val="68965"/>
              <a:buFont typeface="Calibri"/>
              <a:buChar char="•"/>
              <a:tabLst>
                <a:tab pos="186629" algn="l"/>
              </a:tabLst>
            </a:pPr>
            <a:r>
              <a:rPr sz="2237" spc="-8">
                <a:latin typeface="Calibri"/>
                <a:cs typeface="Calibri"/>
              </a:rPr>
              <a:t>What </a:t>
            </a:r>
            <a:r>
              <a:rPr sz="2237" spc="-4">
                <a:latin typeface="Calibri"/>
                <a:cs typeface="Calibri"/>
              </a:rPr>
              <a:t>is </a:t>
            </a:r>
            <a:r>
              <a:rPr sz="2237" spc="-12">
                <a:latin typeface="Calibri"/>
                <a:cs typeface="Calibri"/>
              </a:rPr>
              <a:t>your </a:t>
            </a:r>
            <a:r>
              <a:rPr sz="2237" spc="-23">
                <a:latin typeface="Calibri"/>
                <a:cs typeface="Calibri"/>
              </a:rPr>
              <a:t>startup’s</a:t>
            </a:r>
            <a:r>
              <a:rPr sz="2237" spc="4">
                <a:latin typeface="Calibri"/>
                <a:cs typeface="Calibri"/>
              </a:rPr>
              <a:t> </a:t>
            </a:r>
            <a:r>
              <a:rPr sz="2237" spc="-8">
                <a:latin typeface="Calibri"/>
                <a:cs typeface="Calibri"/>
              </a:rPr>
              <a:t>dream?</a:t>
            </a:r>
            <a:endParaRPr sz="2237">
              <a:latin typeface="Calibri"/>
              <a:cs typeface="Calibri"/>
            </a:endParaRPr>
          </a:p>
          <a:p>
            <a:pPr marL="186139" indent="-176832">
              <a:buClr>
                <a:srgbClr val="0277FF"/>
              </a:buClr>
              <a:buSzPct val="68965"/>
              <a:buFont typeface="Calibri"/>
              <a:buChar char="•"/>
              <a:tabLst>
                <a:tab pos="186629" algn="l"/>
              </a:tabLst>
            </a:pPr>
            <a:r>
              <a:rPr sz="2237" spc="-8">
                <a:latin typeface="Calibri"/>
                <a:cs typeface="Calibri"/>
              </a:rPr>
              <a:t>How </a:t>
            </a:r>
            <a:r>
              <a:rPr sz="2237">
                <a:latin typeface="Calibri"/>
                <a:cs typeface="Calibri"/>
              </a:rPr>
              <a:t>much </a:t>
            </a:r>
            <a:r>
              <a:rPr sz="2237" spc="-12">
                <a:latin typeface="Calibri"/>
                <a:cs typeface="Calibri"/>
              </a:rPr>
              <a:t>revenue </a:t>
            </a:r>
            <a:r>
              <a:rPr sz="2237" spc="-4">
                <a:latin typeface="Calibri"/>
                <a:cs typeface="Calibri"/>
              </a:rPr>
              <a:t>do </a:t>
            </a:r>
            <a:r>
              <a:rPr sz="2237" spc="-12">
                <a:latin typeface="Calibri"/>
                <a:cs typeface="Calibri"/>
              </a:rPr>
              <a:t>you expect to</a:t>
            </a:r>
            <a:r>
              <a:rPr sz="2237" spc="8">
                <a:latin typeface="Calibri"/>
                <a:cs typeface="Calibri"/>
              </a:rPr>
              <a:t> </a:t>
            </a:r>
            <a:r>
              <a:rPr sz="2237" spc="-15">
                <a:latin typeface="Calibri"/>
                <a:cs typeface="Calibri"/>
              </a:rPr>
              <a:t>make?</a:t>
            </a:r>
            <a:endParaRPr sz="2237">
              <a:latin typeface="Calibri"/>
              <a:cs typeface="Calibri"/>
            </a:endParaRPr>
          </a:p>
          <a:p>
            <a:pPr marL="186139" indent="-176832">
              <a:buClr>
                <a:srgbClr val="0277FF"/>
              </a:buClr>
              <a:buSzPct val="68965"/>
              <a:buFont typeface="Calibri"/>
              <a:buChar char="•"/>
              <a:tabLst>
                <a:tab pos="186629" algn="l"/>
              </a:tabLst>
            </a:pPr>
            <a:r>
              <a:rPr sz="2237" spc="-12">
                <a:latin typeface="Calibri"/>
                <a:cs typeface="Calibri"/>
              </a:rPr>
              <a:t>By </a:t>
            </a:r>
            <a:r>
              <a:rPr sz="2237">
                <a:latin typeface="Calibri"/>
                <a:cs typeface="Calibri"/>
              </a:rPr>
              <a:t>when will </a:t>
            </a:r>
            <a:r>
              <a:rPr sz="2237" spc="-12">
                <a:latin typeface="Calibri"/>
                <a:cs typeface="Calibri"/>
              </a:rPr>
              <a:t>you </a:t>
            </a:r>
            <a:r>
              <a:rPr sz="2237" spc="-8">
                <a:latin typeface="Calibri"/>
                <a:cs typeface="Calibri"/>
              </a:rPr>
              <a:t>accomplish </a:t>
            </a:r>
            <a:r>
              <a:rPr sz="2237">
                <a:latin typeface="Calibri"/>
                <a:cs typeface="Calibri"/>
              </a:rPr>
              <a:t>this</a:t>
            </a:r>
            <a:r>
              <a:rPr sz="2237" spc="12">
                <a:latin typeface="Calibri"/>
                <a:cs typeface="Calibri"/>
              </a:rPr>
              <a:t> </a:t>
            </a:r>
            <a:r>
              <a:rPr sz="2237" spc="-8">
                <a:latin typeface="Calibri"/>
                <a:cs typeface="Calibri"/>
              </a:rPr>
              <a:t>dream?</a:t>
            </a:r>
            <a:endParaRPr sz="2237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7030" y="3777976"/>
            <a:ext cx="1988330" cy="527535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188098" marR="186139" indent="133726">
              <a:lnSpc>
                <a:spcPct val="112400"/>
              </a:lnSpc>
              <a:spcBef>
                <a:spcPts val="77"/>
              </a:spcBef>
            </a:pPr>
            <a:r>
              <a:rPr sz="1543">
                <a:solidFill>
                  <a:srgbClr val="1B85FF"/>
                </a:solidFill>
                <a:latin typeface="Calibri"/>
                <a:cs typeface="Calibri"/>
              </a:rPr>
              <a:t>Name &amp; </a:t>
            </a:r>
            <a:r>
              <a:rPr sz="1543" spc="-8">
                <a:solidFill>
                  <a:srgbClr val="1B85FF"/>
                </a:solidFill>
                <a:latin typeface="Calibri"/>
                <a:cs typeface="Calibri"/>
              </a:rPr>
              <a:t>position  </a:t>
            </a:r>
            <a:r>
              <a:rPr sz="1543" spc="-12">
                <a:solidFill>
                  <a:srgbClr val="1B85FF"/>
                </a:solidFill>
                <a:latin typeface="Calibri"/>
                <a:cs typeface="Calibri"/>
              </a:rPr>
              <a:t>Relevant</a:t>
            </a:r>
            <a:r>
              <a:rPr sz="1543" spc="-54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543" spc="-4">
                <a:solidFill>
                  <a:srgbClr val="1B85FF"/>
                </a:solidFill>
                <a:latin typeface="Calibri"/>
                <a:cs typeface="Calibri"/>
              </a:rPr>
              <a:t>Experience</a:t>
            </a:r>
            <a:endParaRPr sz="1543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7021" y="3399240"/>
            <a:ext cx="2048093" cy="1345148"/>
          </a:xfrm>
          <a:custGeom>
            <a:avLst/>
            <a:gdLst/>
            <a:ahLst/>
            <a:cxnLst/>
            <a:rect l="l" t="t" r="r" b="b"/>
            <a:pathLst>
              <a:path w="2654935" h="1743710">
                <a:moveTo>
                  <a:pt x="216001" y="0"/>
                </a:moveTo>
                <a:lnTo>
                  <a:pt x="91125" y="3375"/>
                </a:lnTo>
                <a:lnTo>
                  <a:pt x="27000" y="27000"/>
                </a:lnTo>
                <a:lnTo>
                  <a:pt x="3375" y="91125"/>
                </a:lnTo>
                <a:lnTo>
                  <a:pt x="0" y="216001"/>
                </a:lnTo>
                <a:lnTo>
                  <a:pt x="0" y="1743202"/>
                </a:lnTo>
                <a:lnTo>
                  <a:pt x="2438717" y="1743202"/>
                </a:lnTo>
                <a:lnTo>
                  <a:pt x="2563593" y="1739826"/>
                </a:lnTo>
                <a:lnTo>
                  <a:pt x="2627718" y="1716201"/>
                </a:lnTo>
                <a:lnTo>
                  <a:pt x="2651344" y="1652076"/>
                </a:lnTo>
                <a:lnTo>
                  <a:pt x="2654719" y="1527200"/>
                </a:lnTo>
                <a:lnTo>
                  <a:pt x="2654719" y="0"/>
                </a:lnTo>
                <a:lnTo>
                  <a:pt x="216001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7" name="object 7"/>
          <p:cNvSpPr txBox="1"/>
          <p:nvPr/>
        </p:nvSpPr>
        <p:spPr>
          <a:xfrm>
            <a:off x="3487416" y="3777976"/>
            <a:ext cx="1988330" cy="527535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188098" marR="186139" indent="133726">
              <a:lnSpc>
                <a:spcPct val="112400"/>
              </a:lnSpc>
              <a:spcBef>
                <a:spcPts val="77"/>
              </a:spcBef>
            </a:pPr>
            <a:r>
              <a:rPr sz="1543">
                <a:solidFill>
                  <a:srgbClr val="1B85FF"/>
                </a:solidFill>
                <a:latin typeface="Calibri"/>
                <a:cs typeface="Calibri"/>
              </a:rPr>
              <a:t>Name &amp; </a:t>
            </a:r>
            <a:r>
              <a:rPr sz="1543" spc="-8">
                <a:solidFill>
                  <a:srgbClr val="1B85FF"/>
                </a:solidFill>
                <a:latin typeface="Calibri"/>
                <a:cs typeface="Calibri"/>
              </a:rPr>
              <a:t>position  </a:t>
            </a:r>
            <a:r>
              <a:rPr sz="1543" spc="-12">
                <a:solidFill>
                  <a:srgbClr val="1B85FF"/>
                </a:solidFill>
                <a:latin typeface="Calibri"/>
                <a:cs typeface="Calibri"/>
              </a:rPr>
              <a:t>Relevant</a:t>
            </a:r>
            <a:r>
              <a:rPr sz="1543" spc="-54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543" spc="-4">
                <a:solidFill>
                  <a:srgbClr val="1B85FF"/>
                </a:solidFill>
                <a:latin typeface="Calibri"/>
                <a:cs typeface="Calibri"/>
              </a:rPr>
              <a:t>Experience</a:t>
            </a:r>
            <a:endParaRPr sz="1543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57408" y="3399240"/>
            <a:ext cx="2048093" cy="1345148"/>
          </a:xfrm>
          <a:custGeom>
            <a:avLst/>
            <a:gdLst/>
            <a:ahLst/>
            <a:cxnLst/>
            <a:rect l="l" t="t" r="r" b="b"/>
            <a:pathLst>
              <a:path w="2654934" h="1743710">
                <a:moveTo>
                  <a:pt x="216001" y="0"/>
                </a:moveTo>
                <a:lnTo>
                  <a:pt x="91125" y="3375"/>
                </a:lnTo>
                <a:lnTo>
                  <a:pt x="27000" y="27000"/>
                </a:lnTo>
                <a:lnTo>
                  <a:pt x="3375" y="91125"/>
                </a:lnTo>
                <a:lnTo>
                  <a:pt x="0" y="216001"/>
                </a:lnTo>
                <a:lnTo>
                  <a:pt x="0" y="1743202"/>
                </a:lnTo>
                <a:lnTo>
                  <a:pt x="2438717" y="1743202"/>
                </a:lnTo>
                <a:lnTo>
                  <a:pt x="2563593" y="1739826"/>
                </a:lnTo>
                <a:lnTo>
                  <a:pt x="2627718" y="1716201"/>
                </a:lnTo>
                <a:lnTo>
                  <a:pt x="2651344" y="1652076"/>
                </a:lnTo>
                <a:lnTo>
                  <a:pt x="2654719" y="1527200"/>
                </a:lnTo>
                <a:lnTo>
                  <a:pt x="2654719" y="0"/>
                </a:lnTo>
                <a:lnTo>
                  <a:pt x="216001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9" name="object 9"/>
          <p:cNvSpPr txBox="1"/>
          <p:nvPr/>
        </p:nvSpPr>
        <p:spPr>
          <a:xfrm>
            <a:off x="5727803" y="3777976"/>
            <a:ext cx="1988330" cy="527535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188098" marR="186139" indent="133726">
              <a:lnSpc>
                <a:spcPct val="112400"/>
              </a:lnSpc>
              <a:spcBef>
                <a:spcPts val="77"/>
              </a:spcBef>
            </a:pPr>
            <a:r>
              <a:rPr sz="1543">
                <a:solidFill>
                  <a:srgbClr val="1B85FF"/>
                </a:solidFill>
                <a:latin typeface="Calibri"/>
                <a:cs typeface="Calibri"/>
              </a:rPr>
              <a:t>Name &amp; </a:t>
            </a:r>
            <a:r>
              <a:rPr sz="1543" spc="-8">
                <a:solidFill>
                  <a:srgbClr val="1B85FF"/>
                </a:solidFill>
                <a:latin typeface="Calibri"/>
                <a:cs typeface="Calibri"/>
              </a:rPr>
              <a:t>position  </a:t>
            </a:r>
            <a:r>
              <a:rPr sz="1543" spc="-12">
                <a:solidFill>
                  <a:srgbClr val="1B85FF"/>
                </a:solidFill>
                <a:latin typeface="Calibri"/>
                <a:cs typeface="Calibri"/>
              </a:rPr>
              <a:t>Relevant</a:t>
            </a:r>
            <a:r>
              <a:rPr sz="1543" spc="-54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543" spc="-4">
                <a:solidFill>
                  <a:srgbClr val="1B85FF"/>
                </a:solidFill>
                <a:latin typeface="Calibri"/>
                <a:cs typeface="Calibri"/>
              </a:rPr>
              <a:t>Experience</a:t>
            </a:r>
            <a:endParaRPr sz="1543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97794" y="3399240"/>
            <a:ext cx="2048093" cy="1345148"/>
          </a:xfrm>
          <a:custGeom>
            <a:avLst/>
            <a:gdLst/>
            <a:ahLst/>
            <a:cxnLst/>
            <a:rect l="l" t="t" r="r" b="b"/>
            <a:pathLst>
              <a:path w="2654934" h="1743710">
                <a:moveTo>
                  <a:pt x="216001" y="0"/>
                </a:moveTo>
                <a:lnTo>
                  <a:pt x="91125" y="3375"/>
                </a:lnTo>
                <a:lnTo>
                  <a:pt x="27000" y="27000"/>
                </a:lnTo>
                <a:lnTo>
                  <a:pt x="3375" y="91125"/>
                </a:lnTo>
                <a:lnTo>
                  <a:pt x="0" y="216001"/>
                </a:lnTo>
                <a:lnTo>
                  <a:pt x="0" y="1743202"/>
                </a:lnTo>
                <a:lnTo>
                  <a:pt x="2438717" y="1743202"/>
                </a:lnTo>
                <a:lnTo>
                  <a:pt x="2563593" y="1739826"/>
                </a:lnTo>
                <a:lnTo>
                  <a:pt x="2627718" y="1716201"/>
                </a:lnTo>
                <a:lnTo>
                  <a:pt x="2651344" y="1652076"/>
                </a:lnTo>
                <a:lnTo>
                  <a:pt x="2654719" y="1527200"/>
                </a:lnTo>
                <a:lnTo>
                  <a:pt x="2654719" y="0"/>
                </a:lnTo>
                <a:lnTo>
                  <a:pt x="216001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1" name="object 11"/>
          <p:cNvSpPr txBox="1"/>
          <p:nvPr/>
        </p:nvSpPr>
        <p:spPr>
          <a:xfrm>
            <a:off x="7968190" y="3777976"/>
            <a:ext cx="1988330" cy="527535"/>
          </a:xfrm>
          <a:prstGeom prst="rect">
            <a:avLst/>
          </a:prstGeom>
        </p:spPr>
        <p:txBody>
          <a:bodyPr vert="horz" wrap="square" lIns="0" tIns="9797" rIns="0" bIns="0" rtlCol="0">
            <a:spAutoFit/>
          </a:bodyPr>
          <a:lstStyle/>
          <a:p>
            <a:pPr marL="188098" marR="186139" indent="133726">
              <a:lnSpc>
                <a:spcPct val="112400"/>
              </a:lnSpc>
              <a:spcBef>
                <a:spcPts val="77"/>
              </a:spcBef>
            </a:pPr>
            <a:r>
              <a:rPr sz="1543">
                <a:solidFill>
                  <a:srgbClr val="1B85FF"/>
                </a:solidFill>
                <a:latin typeface="Calibri"/>
                <a:cs typeface="Calibri"/>
              </a:rPr>
              <a:t>Name &amp; </a:t>
            </a:r>
            <a:r>
              <a:rPr sz="1543" spc="-8">
                <a:solidFill>
                  <a:srgbClr val="1B85FF"/>
                </a:solidFill>
                <a:latin typeface="Calibri"/>
                <a:cs typeface="Calibri"/>
              </a:rPr>
              <a:t>position  </a:t>
            </a:r>
            <a:r>
              <a:rPr sz="1543" spc="-12">
                <a:solidFill>
                  <a:srgbClr val="1B85FF"/>
                </a:solidFill>
                <a:latin typeface="Calibri"/>
                <a:cs typeface="Calibri"/>
              </a:rPr>
              <a:t>Relevant</a:t>
            </a:r>
            <a:r>
              <a:rPr sz="1543" spc="-54">
                <a:solidFill>
                  <a:srgbClr val="1B85FF"/>
                </a:solidFill>
                <a:latin typeface="Calibri"/>
                <a:cs typeface="Calibri"/>
              </a:rPr>
              <a:t> </a:t>
            </a:r>
            <a:r>
              <a:rPr sz="1543" spc="-4">
                <a:solidFill>
                  <a:srgbClr val="1B85FF"/>
                </a:solidFill>
                <a:latin typeface="Calibri"/>
                <a:cs typeface="Calibri"/>
              </a:rPr>
              <a:t>Experience</a:t>
            </a:r>
            <a:endParaRPr sz="1543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38181" y="3399240"/>
            <a:ext cx="2048093" cy="1345148"/>
          </a:xfrm>
          <a:custGeom>
            <a:avLst/>
            <a:gdLst/>
            <a:ahLst/>
            <a:cxnLst/>
            <a:rect l="l" t="t" r="r" b="b"/>
            <a:pathLst>
              <a:path w="2654934" h="1743710">
                <a:moveTo>
                  <a:pt x="216001" y="0"/>
                </a:moveTo>
                <a:lnTo>
                  <a:pt x="91125" y="3375"/>
                </a:lnTo>
                <a:lnTo>
                  <a:pt x="27000" y="27000"/>
                </a:lnTo>
                <a:lnTo>
                  <a:pt x="3375" y="91125"/>
                </a:lnTo>
                <a:lnTo>
                  <a:pt x="0" y="216001"/>
                </a:lnTo>
                <a:lnTo>
                  <a:pt x="0" y="1743202"/>
                </a:lnTo>
                <a:lnTo>
                  <a:pt x="2438717" y="1743202"/>
                </a:lnTo>
                <a:lnTo>
                  <a:pt x="2563593" y="1739826"/>
                </a:lnTo>
                <a:lnTo>
                  <a:pt x="2627718" y="1716201"/>
                </a:lnTo>
                <a:lnTo>
                  <a:pt x="2651344" y="1652076"/>
                </a:lnTo>
                <a:lnTo>
                  <a:pt x="2654719" y="1527200"/>
                </a:lnTo>
                <a:lnTo>
                  <a:pt x="2654719" y="0"/>
                </a:lnTo>
                <a:lnTo>
                  <a:pt x="216001" y="0"/>
                </a:lnTo>
                <a:close/>
              </a:path>
            </a:pathLst>
          </a:custGeom>
          <a:ln w="50800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3" name="object 13"/>
          <p:cNvSpPr/>
          <p:nvPr/>
        </p:nvSpPr>
        <p:spPr>
          <a:xfrm>
            <a:off x="10347317" y="1432560"/>
            <a:ext cx="1450957" cy="1489166"/>
          </a:xfrm>
          <a:custGeom>
            <a:avLst/>
            <a:gdLst/>
            <a:ahLst/>
            <a:cxnLst/>
            <a:rect l="l" t="t" r="r" b="b"/>
            <a:pathLst>
              <a:path w="1880869" h="1930400">
                <a:moveTo>
                  <a:pt x="940219" y="0"/>
                </a:moveTo>
                <a:lnTo>
                  <a:pt x="893293" y="1181"/>
                </a:lnTo>
                <a:lnTo>
                  <a:pt x="846962" y="4688"/>
                </a:lnTo>
                <a:lnTo>
                  <a:pt x="801281" y="10465"/>
                </a:lnTo>
                <a:lnTo>
                  <a:pt x="756303" y="18457"/>
                </a:lnTo>
                <a:lnTo>
                  <a:pt x="712082" y="28609"/>
                </a:lnTo>
                <a:lnTo>
                  <a:pt x="668672" y="40866"/>
                </a:lnTo>
                <a:lnTo>
                  <a:pt x="626127" y="55171"/>
                </a:lnTo>
                <a:lnTo>
                  <a:pt x="584501" y="71471"/>
                </a:lnTo>
                <a:lnTo>
                  <a:pt x="543848" y="89709"/>
                </a:lnTo>
                <a:lnTo>
                  <a:pt x="504220" y="109830"/>
                </a:lnTo>
                <a:lnTo>
                  <a:pt x="465674" y="131779"/>
                </a:lnTo>
                <a:lnTo>
                  <a:pt x="428261" y="155501"/>
                </a:lnTo>
                <a:lnTo>
                  <a:pt x="392037" y="180940"/>
                </a:lnTo>
                <a:lnTo>
                  <a:pt x="357054" y="208042"/>
                </a:lnTo>
                <a:lnTo>
                  <a:pt x="323367" y="236750"/>
                </a:lnTo>
                <a:lnTo>
                  <a:pt x="291030" y="267009"/>
                </a:lnTo>
                <a:lnTo>
                  <a:pt x="260097" y="298764"/>
                </a:lnTo>
                <a:lnTo>
                  <a:pt x="230621" y="331961"/>
                </a:lnTo>
                <a:lnTo>
                  <a:pt x="202656" y="366543"/>
                </a:lnTo>
                <a:lnTo>
                  <a:pt x="176256" y="402455"/>
                </a:lnTo>
                <a:lnTo>
                  <a:pt x="151476" y="439642"/>
                </a:lnTo>
                <a:lnTo>
                  <a:pt x="128368" y="478048"/>
                </a:lnTo>
                <a:lnTo>
                  <a:pt x="106987" y="517619"/>
                </a:lnTo>
                <a:lnTo>
                  <a:pt x="87386" y="558299"/>
                </a:lnTo>
                <a:lnTo>
                  <a:pt x="69621" y="600033"/>
                </a:lnTo>
                <a:lnTo>
                  <a:pt x="53743" y="642765"/>
                </a:lnTo>
                <a:lnTo>
                  <a:pt x="39808" y="686440"/>
                </a:lnTo>
                <a:lnTo>
                  <a:pt x="27869" y="731003"/>
                </a:lnTo>
                <a:lnTo>
                  <a:pt x="17979" y="776398"/>
                </a:lnTo>
                <a:lnTo>
                  <a:pt x="10194" y="822571"/>
                </a:lnTo>
                <a:lnTo>
                  <a:pt x="4566" y="869466"/>
                </a:lnTo>
                <a:lnTo>
                  <a:pt x="1150" y="917027"/>
                </a:lnTo>
                <a:lnTo>
                  <a:pt x="0" y="965200"/>
                </a:lnTo>
                <a:lnTo>
                  <a:pt x="1150" y="1013372"/>
                </a:lnTo>
                <a:lnTo>
                  <a:pt x="4566" y="1060933"/>
                </a:lnTo>
                <a:lnTo>
                  <a:pt x="10194" y="1107828"/>
                </a:lnTo>
                <a:lnTo>
                  <a:pt x="17979" y="1154001"/>
                </a:lnTo>
                <a:lnTo>
                  <a:pt x="27869" y="1199396"/>
                </a:lnTo>
                <a:lnTo>
                  <a:pt x="39808" y="1243959"/>
                </a:lnTo>
                <a:lnTo>
                  <a:pt x="53743" y="1287634"/>
                </a:lnTo>
                <a:lnTo>
                  <a:pt x="69621" y="1330366"/>
                </a:lnTo>
                <a:lnTo>
                  <a:pt x="87386" y="1372100"/>
                </a:lnTo>
                <a:lnTo>
                  <a:pt x="106987" y="1412780"/>
                </a:lnTo>
                <a:lnTo>
                  <a:pt x="128368" y="1452351"/>
                </a:lnTo>
                <a:lnTo>
                  <a:pt x="151476" y="1490757"/>
                </a:lnTo>
                <a:lnTo>
                  <a:pt x="176256" y="1527944"/>
                </a:lnTo>
                <a:lnTo>
                  <a:pt x="202656" y="1563856"/>
                </a:lnTo>
                <a:lnTo>
                  <a:pt x="230621" y="1598438"/>
                </a:lnTo>
                <a:lnTo>
                  <a:pt x="260097" y="1631635"/>
                </a:lnTo>
                <a:lnTo>
                  <a:pt x="291030" y="1663390"/>
                </a:lnTo>
                <a:lnTo>
                  <a:pt x="323367" y="1693649"/>
                </a:lnTo>
                <a:lnTo>
                  <a:pt x="357054" y="1722357"/>
                </a:lnTo>
                <a:lnTo>
                  <a:pt x="392037" y="1749459"/>
                </a:lnTo>
                <a:lnTo>
                  <a:pt x="428261" y="1774898"/>
                </a:lnTo>
                <a:lnTo>
                  <a:pt x="465674" y="1798620"/>
                </a:lnTo>
                <a:lnTo>
                  <a:pt x="504220" y="1820569"/>
                </a:lnTo>
                <a:lnTo>
                  <a:pt x="543848" y="1840690"/>
                </a:lnTo>
                <a:lnTo>
                  <a:pt x="584501" y="1858928"/>
                </a:lnTo>
                <a:lnTo>
                  <a:pt x="626127" y="1875228"/>
                </a:lnTo>
                <a:lnTo>
                  <a:pt x="668672" y="1889533"/>
                </a:lnTo>
                <a:lnTo>
                  <a:pt x="712082" y="1901790"/>
                </a:lnTo>
                <a:lnTo>
                  <a:pt x="756303" y="1911942"/>
                </a:lnTo>
                <a:lnTo>
                  <a:pt x="801281" y="1919934"/>
                </a:lnTo>
                <a:lnTo>
                  <a:pt x="846962" y="1925711"/>
                </a:lnTo>
                <a:lnTo>
                  <a:pt x="893293" y="1929218"/>
                </a:lnTo>
                <a:lnTo>
                  <a:pt x="940219" y="1930400"/>
                </a:lnTo>
                <a:lnTo>
                  <a:pt x="987145" y="1929218"/>
                </a:lnTo>
                <a:lnTo>
                  <a:pt x="1033475" y="1925711"/>
                </a:lnTo>
                <a:lnTo>
                  <a:pt x="1079156" y="1919934"/>
                </a:lnTo>
                <a:lnTo>
                  <a:pt x="1124134" y="1911942"/>
                </a:lnTo>
                <a:lnTo>
                  <a:pt x="1168355" y="1901790"/>
                </a:lnTo>
                <a:lnTo>
                  <a:pt x="1211765" y="1889533"/>
                </a:lnTo>
                <a:lnTo>
                  <a:pt x="1254310" y="1875228"/>
                </a:lnTo>
                <a:lnTo>
                  <a:pt x="1295936" y="1858928"/>
                </a:lnTo>
                <a:lnTo>
                  <a:pt x="1336590" y="1840690"/>
                </a:lnTo>
                <a:lnTo>
                  <a:pt x="1376217" y="1820569"/>
                </a:lnTo>
                <a:lnTo>
                  <a:pt x="1414764" y="1798620"/>
                </a:lnTo>
                <a:lnTo>
                  <a:pt x="1452176" y="1774898"/>
                </a:lnTo>
                <a:lnTo>
                  <a:pt x="1488401" y="1749459"/>
                </a:lnTo>
                <a:lnTo>
                  <a:pt x="1523383" y="1722357"/>
                </a:lnTo>
                <a:lnTo>
                  <a:pt x="1557070" y="1693649"/>
                </a:lnTo>
                <a:lnTo>
                  <a:pt x="1589407" y="1663390"/>
                </a:lnTo>
                <a:lnTo>
                  <a:pt x="1620340" y="1631635"/>
                </a:lnTo>
                <a:lnTo>
                  <a:pt x="1649817" y="1598438"/>
                </a:lnTo>
                <a:lnTo>
                  <a:pt x="1677781" y="1563856"/>
                </a:lnTo>
                <a:lnTo>
                  <a:pt x="1704181" y="1527944"/>
                </a:lnTo>
                <a:lnTo>
                  <a:pt x="1728962" y="1490757"/>
                </a:lnTo>
                <a:lnTo>
                  <a:pt x="1752069" y="1452351"/>
                </a:lnTo>
                <a:lnTo>
                  <a:pt x="1773450" y="1412780"/>
                </a:lnTo>
                <a:lnTo>
                  <a:pt x="1793051" y="1372100"/>
                </a:lnTo>
                <a:lnTo>
                  <a:pt x="1810817" y="1330366"/>
                </a:lnTo>
                <a:lnTo>
                  <a:pt x="1826694" y="1287634"/>
                </a:lnTo>
                <a:lnTo>
                  <a:pt x="1840629" y="1243959"/>
                </a:lnTo>
                <a:lnTo>
                  <a:pt x="1852569" y="1199396"/>
                </a:lnTo>
                <a:lnTo>
                  <a:pt x="1862458" y="1154001"/>
                </a:lnTo>
                <a:lnTo>
                  <a:pt x="1870243" y="1107828"/>
                </a:lnTo>
                <a:lnTo>
                  <a:pt x="1875871" y="1060933"/>
                </a:lnTo>
                <a:lnTo>
                  <a:pt x="1879287" y="1013372"/>
                </a:lnTo>
                <a:lnTo>
                  <a:pt x="1880438" y="965200"/>
                </a:lnTo>
                <a:lnTo>
                  <a:pt x="1879287" y="917027"/>
                </a:lnTo>
                <a:lnTo>
                  <a:pt x="1875871" y="869466"/>
                </a:lnTo>
                <a:lnTo>
                  <a:pt x="1870243" y="822571"/>
                </a:lnTo>
                <a:lnTo>
                  <a:pt x="1862458" y="776398"/>
                </a:lnTo>
                <a:lnTo>
                  <a:pt x="1852569" y="731003"/>
                </a:lnTo>
                <a:lnTo>
                  <a:pt x="1840629" y="686440"/>
                </a:lnTo>
                <a:lnTo>
                  <a:pt x="1826694" y="642765"/>
                </a:lnTo>
                <a:lnTo>
                  <a:pt x="1810817" y="600033"/>
                </a:lnTo>
                <a:lnTo>
                  <a:pt x="1793051" y="558299"/>
                </a:lnTo>
                <a:lnTo>
                  <a:pt x="1773450" y="517619"/>
                </a:lnTo>
                <a:lnTo>
                  <a:pt x="1752069" y="478048"/>
                </a:lnTo>
                <a:lnTo>
                  <a:pt x="1728962" y="439642"/>
                </a:lnTo>
                <a:lnTo>
                  <a:pt x="1704181" y="402455"/>
                </a:lnTo>
                <a:lnTo>
                  <a:pt x="1677781" y="366543"/>
                </a:lnTo>
                <a:lnTo>
                  <a:pt x="1649817" y="331961"/>
                </a:lnTo>
                <a:lnTo>
                  <a:pt x="1620340" y="298764"/>
                </a:lnTo>
                <a:lnTo>
                  <a:pt x="1589407" y="267009"/>
                </a:lnTo>
                <a:lnTo>
                  <a:pt x="1557070" y="236750"/>
                </a:lnTo>
                <a:lnTo>
                  <a:pt x="1523383" y="208042"/>
                </a:lnTo>
                <a:lnTo>
                  <a:pt x="1488401" y="180940"/>
                </a:lnTo>
                <a:lnTo>
                  <a:pt x="1452176" y="155501"/>
                </a:lnTo>
                <a:lnTo>
                  <a:pt x="1414764" y="131779"/>
                </a:lnTo>
                <a:lnTo>
                  <a:pt x="1376217" y="109830"/>
                </a:lnTo>
                <a:lnTo>
                  <a:pt x="1336590" y="89709"/>
                </a:lnTo>
                <a:lnTo>
                  <a:pt x="1295936" y="71471"/>
                </a:lnTo>
                <a:lnTo>
                  <a:pt x="1254310" y="55171"/>
                </a:lnTo>
                <a:lnTo>
                  <a:pt x="1211765" y="40866"/>
                </a:lnTo>
                <a:lnTo>
                  <a:pt x="1168355" y="28609"/>
                </a:lnTo>
                <a:lnTo>
                  <a:pt x="1124134" y="18457"/>
                </a:lnTo>
                <a:lnTo>
                  <a:pt x="1079156" y="10465"/>
                </a:lnTo>
                <a:lnTo>
                  <a:pt x="1033475" y="4688"/>
                </a:lnTo>
                <a:lnTo>
                  <a:pt x="987145" y="1181"/>
                </a:lnTo>
                <a:lnTo>
                  <a:pt x="9402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4" name="object 14"/>
          <p:cNvSpPr/>
          <p:nvPr/>
        </p:nvSpPr>
        <p:spPr>
          <a:xfrm>
            <a:off x="10347317" y="1432560"/>
            <a:ext cx="1450957" cy="1489166"/>
          </a:xfrm>
          <a:custGeom>
            <a:avLst/>
            <a:gdLst/>
            <a:ahLst/>
            <a:cxnLst/>
            <a:rect l="l" t="t" r="r" b="b"/>
            <a:pathLst>
              <a:path w="1880869" h="1930400">
                <a:moveTo>
                  <a:pt x="940219" y="1930400"/>
                </a:moveTo>
                <a:lnTo>
                  <a:pt x="987145" y="1929218"/>
                </a:lnTo>
                <a:lnTo>
                  <a:pt x="1033475" y="1925711"/>
                </a:lnTo>
                <a:lnTo>
                  <a:pt x="1079156" y="1919934"/>
                </a:lnTo>
                <a:lnTo>
                  <a:pt x="1124134" y="1911942"/>
                </a:lnTo>
                <a:lnTo>
                  <a:pt x="1168355" y="1901790"/>
                </a:lnTo>
                <a:lnTo>
                  <a:pt x="1211765" y="1889533"/>
                </a:lnTo>
                <a:lnTo>
                  <a:pt x="1254310" y="1875228"/>
                </a:lnTo>
                <a:lnTo>
                  <a:pt x="1295936" y="1858928"/>
                </a:lnTo>
                <a:lnTo>
                  <a:pt x="1336590" y="1840690"/>
                </a:lnTo>
                <a:lnTo>
                  <a:pt x="1376217" y="1820569"/>
                </a:lnTo>
                <a:lnTo>
                  <a:pt x="1414764" y="1798620"/>
                </a:lnTo>
                <a:lnTo>
                  <a:pt x="1452176" y="1774898"/>
                </a:lnTo>
                <a:lnTo>
                  <a:pt x="1488401" y="1749459"/>
                </a:lnTo>
                <a:lnTo>
                  <a:pt x="1523383" y="1722357"/>
                </a:lnTo>
                <a:lnTo>
                  <a:pt x="1557070" y="1693649"/>
                </a:lnTo>
                <a:lnTo>
                  <a:pt x="1589407" y="1663390"/>
                </a:lnTo>
                <a:lnTo>
                  <a:pt x="1620340" y="1631635"/>
                </a:lnTo>
                <a:lnTo>
                  <a:pt x="1649817" y="1598438"/>
                </a:lnTo>
                <a:lnTo>
                  <a:pt x="1677781" y="1563856"/>
                </a:lnTo>
                <a:lnTo>
                  <a:pt x="1704181" y="1527944"/>
                </a:lnTo>
                <a:lnTo>
                  <a:pt x="1728962" y="1490757"/>
                </a:lnTo>
                <a:lnTo>
                  <a:pt x="1752069" y="1452351"/>
                </a:lnTo>
                <a:lnTo>
                  <a:pt x="1773450" y="1412780"/>
                </a:lnTo>
                <a:lnTo>
                  <a:pt x="1793051" y="1372100"/>
                </a:lnTo>
                <a:lnTo>
                  <a:pt x="1810817" y="1330366"/>
                </a:lnTo>
                <a:lnTo>
                  <a:pt x="1826694" y="1287634"/>
                </a:lnTo>
                <a:lnTo>
                  <a:pt x="1840629" y="1243959"/>
                </a:lnTo>
                <a:lnTo>
                  <a:pt x="1852569" y="1199396"/>
                </a:lnTo>
                <a:lnTo>
                  <a:pt x="1862458" y="1154001"/>
                </a:lnTo>
                <a:lnTo>
                  <a:pt x="1870243" y="1107828"/>
                </a:lnTo>
                <a:lnTo>
                  <a:pt x="1875871" y="1060933"/>
                </a:lnTo>
                <a:lnTo>
                  <a:pt x="1879287" y="1013372"/>
                </a:lnTo>
                <a:lnTo>
                  <a:pt x="1880438" y="965200"/>
                </a:lnTo>
                <a:lnTo>
                  <a:pt x="1879287" y="917027"/>
                </a:lnTo>
                <a:lnTo>
                  <a:pt x="1875871" y="869466"/>
                </a:lnTo>
                <a:lnTo>
                  <a:pt x="1870243" y="822571"/>
                </a:lnTo>
                <a:lnTo>
                  <a:pt x="1862458" y="776398"/>
                </a:lnTo>
                <a:lnTo>
                  <a:pt x="1852569" y="731003"/>
                </a:lnTo>
                <a:lnTo>
                  <a:pt x="1840629" y="686440"/>
                </a:lnTo>
                <a:lnTo>
                  <a:pt x="1826694" y="642765"/>
                </a:lnTo>
                <a:lnTo>
                  <a:pt x="1810817" y="600033"/>
                </a:lnTo>
                <a:lnTo>
                  <a:pt x="1793051" y="558299"/>
                </a:lnTo>
                <a:lnTo>
                  <a:pt x="1773450" y="517619"/>
                </a:lnTo>
                <a:lnTo>
                  <a:pt x="1752069" y="478048"/>
                </a:lnTo>
                <a:lnTo>
                  <a:pt x="1728962" y="439642"/>
                </a:lnTo>
                <a:lnTo>
                  <a:pt x="1704181" y="402455"/>
                </a:lnTo>
                <a:lnTo>
                  <a:pt x="1677781" y="366543"/>
                </a:lnTo>
                <a:lnTo>
                  <a:pt x="1649817" y="331961"/>
                </a:lnTo>
                <a:lnTo>
                  <a:pt x="1620340" y="298764"/>
                </a:lnTo>
                <a:lnTo>
                  <a:pt x="1589407" y="267009"/>
                </a:lnTo>
                <a:lnTo>
                  <a:pt x="1557070" y="236750"/>
                </a:lnTo>
                <a:lnTo>
                  <a:pt x="1523383" y="208042"/>
                </a:lnTo>
                <a:lnTo>
                  <a:pt x="1488401" y="180940"/>
                </a:lnTo>
                <a:lnTo>
                  <a:pt x="1452176" y="155501"/>
                </a:lnTo>
                <a:lnTo>
                  <a:pt x="1414764" y="131779"/>
                </a:lnTo>
                <a:lnTo>
                  <a:pt x="1376217" y="109830"/>
                </a:lnTo>
                <a:lnTo>
                  <a:pt x="1336590" y="89709"/>
                </a:lnTo>
                <a:lnTo>
                  <a:pt x="1295936" y="71471"/>
                </a:lnTo>
                <a:lnTo>
                  <a:pt x="1254310" y="55171"/>
                </a:lnTo>
                <a:lnTo>
                  <a:pt x="1211765" y="40866"/>
                </a:lnTo>
                <a:lnTo>
                  <a:pt x="1168355" y="28609"/>
                </a:lnTo>
                <a:lnTo>
                  <a:pt x="1124134" y="18457"/>
                </a:lnTo>
                <a:lnTo>
                  <a:pt x="1079156" y="10465"/>
                </a:lnTo>
                <a:lnTo>
                  <a:pt x="1033475" y="4688"/>
                </a:lnTo>
                <a:lnTo>
                  <a:pt x="987145" y="1181"/>
                </a:lnTo>
                <a:lnTo>
                  <a:pt x="940219" y="0"/>
                </a:lnTo>
                <a:lnTo>
                  <a:pt x="893293" y="1181"/>
                </a:lnTo>
                <a:lnTo>
                  <a:pt x="846962" y="4688"/>
                </a:lnTo>
                <a:lnTo>
                  <a:pt x="801281" y="10465"/>
                </a:lnTo>
                <a:lnTo>
                  <a:pt x="756303" y="18457"/>
                </a:lnTo>
                <a:lnTo>
                  <a:pt x="712082" y="28609"/>
                </a:lnTo>
                <a:lnTo>
                  <a:pt x="668672" y="40866"/>
                </a:lnTo>
                <a:lnTo>
                  <a:pt x="626127" y="55171"/>
                </a:lnTo>
                <a:lnTo>
                  <a:pt x="584501" y="71471"/>
                </a:lnTo>
                <a:lnTo>
                  <a:pt x="543848" y="89709"/>
                </a:lnTo>
                <a:lnTo>
                  <a:pt x="504220" y="109830"/>
                </a:lnTo>
                <a:lnTo>
                  <a:pt x="465674" y="131779"/>
                </a:lnTo>
                <a:lnTo>
                  <a:pt x="428261" y="155501"/>
                </a:lnTo>
                <a:lnTo>
                  <a:pt x="392037" y="180940"/>
                </a:lnTo>
                <a:lnTo>
                  <a:pt x="357054" y="208042"/>
                </a:lnTo>
                <a:lnTo>
                  <a:pt x="323367" y="236750"/>
                </a:lnTo>
                <a:lnTo>
                  <a:pt x="291030" y="267009"/>
                </a:lnTo>
                <a:lnTo>
                  <a:pt x="260097" y="298764"/>
                </a:lnTo>
                <a:lnTo>
                  <a:pt x="230621" y="331961"/>
                </a:lnTo>
                <a:lnTo>
                  <a:pt x="202656" y="366543"/>
                </a:lnTo>
                <a:lnTo>
                  <a:pt x="176256" y="402455"/>
                </a:lnTo>
                <a:lnTo>
                  <a:pt x="151476" y="439642"/>
                </a:lnTo>
                <a:lnTo>
                  <a:pt x="128368" y="478048"/>
                </a:lnTo>
                <a:lnTo>
                  <a:pt x="106987" y="517619"/>
                </a:lnTo>
                <a:lnTo>
                  <a:pt x="87386" y="558299"/>
                </a:lnTo>
                <a:lnTo>
                  <a:pt x="69621" y="600033"/>
                </a:lnTo>
                <a:lnTo>
                  <a:pt x="53743" y="642765"/>
                </a:lnTo>
                <a:lnTo>
                  <a:pt x="39808" y="686440"/>
                </a:lnTo>
                <a:lnTo>
                  <a:pt x="27869" y="731003"/>
                </a:lnTo>
                <a:lnTo>
                  <a:pt x="17979" y="776398"/>
                </a:lnTo>
                <a:lnTo>
                  <a:pt x="10194" y="822571"/>
                </a:lnTo>
                <a:lnTo>
                  <a:pt x="4566" y="869466"/>
                </a:lnTo>
                <a:lnTo>
                  <a:pt x="1150" y="917027"/>
                </a:lnTo>
                <a:lnTo>
                  <a:pt x="0" y="965200"/>
                </a:lnTo>
                <a:lnTo>
                  <a:pt x="1150" y="1013372"/>
                </a:lnTo>
                <a:lnTo>
                  <a:pt x="4566" y="1060933"/>
                </a:lnTo>
                <a:lnTo>
                  <a:pt x="10194" y="1107828"/>
                </a:lnTo>
                <a:lnTo>
                  <a:pt x="17979" y="1154001"/>
                </a:lnTo>
                <a:lnTo>
                  <a:pt x="27869" y="1199396"/>
                </a:lnTo>
                <a:lnTo>
                  <a:pt x="39808" y="1243959"/>
                </a:lnTo>
                <a:lnTo>
                  <a:pt x="53743" y="1287634"/>
                </a:lnTo>
                <a:lnTo>
                  <a:pt x="69621" y="1330366"/>
                </a:lnTo>
                <a:lnTo>
                  <a:pt x="87386" y="1372100"/>
                </a:lnTo>
                <a:lnTo>
                  <a:pt x="106987" y="1412780"/>
                </a:lnTo>
                <a:lnTo>
                  <a:pt x="128368" y="1452351"/>
                </a:lnTo>
                <a:lnTo>
                  <a:pt x="151476" y="1490757"/>
                </a:lnTo>
                <a:lnTo>
                  <a:pt x="176256" y="1527944"/>
                </a:lnTo>
                <a:lnTo>
                  <a:pt x="202656" y="1563856"/>
                </a:lnTo>
                <a:lnTo>
                  <a:pt x="230621" y="1598438"/>
                </a:lnTo>
                <a:lnTo>
                  <a:pt x="260097" y="1631635"/>
                </a:lnTo>
                <a:lnTo>
                  <a:pt x="291030" y="1663390"/>
                </a:lnTo>
                <a:lnTo>
                  <a:pt x="323367" y="1693649"/>
                </a:lnTo>
                <a:lnTo>
                  <a:pt x="357054" y="1722357"/>
                </a:lnTo>
                <a:lnTo>
                  <a:pt x="392037" y="1749459"/>
                </a:lnTo>
                <a:lnTo>
                  <a:pt x="428261" y="1774898"/>
                </a:lnTo>
                <a:lnTo>
                  <a:pt x="465674" y="1798620"/>
                </a:lnTo>
                <a:lnTo>
                  <a:pt x="504220" y="1820569"/>
                </a:lnTo>
                <a:lnTo>
                  <a:pt x="543848" y="1840690"/>
                </a:lnTo>
                <a:lnTo>
                  <a:pt x="584501" y="1858928"/>
                </a:lnTo>
                <a:lnTo>
                  <a:pt x="626127" y="1875228"/>
                </a:lnTo>
                <a:lnTo>
                  <a:pt x="668672" y="1889533"/>
                </a:lnTo>
                <a:lnTo>
                  <a:pt x="712082" y="1901790"/>
                </a:lnTo>
                <a:lnTo>
                  <a:pt x="756303" y="1911942"/>
                </a:lnTo>
                <a:lnTo>
                  <a:pt x="801281" y="1919934"/>
                </a:lnTo>
                <a:lnTo>
                  <a:pt x="846962" y="1925711"/>
                </a:lnTo>
                <a:lnTo>
                  <a:pt x="893293" y="1929218"/>
                </a:lnTo>
                <a:lnTo>
                  <a:pt x="940219" y="1930400"/>
                </a:lnTo>
                <a:close/>
              </a:path>
            </a:pathLst>
          </a:custGeom>
          <a:ln w="50799">
            <a:solidFill>
              <a:srgbClr val="0277FF"/>
            </a:solidFill>
          </a:ln>
        </p:spPr>
        <p:txBody>
          <a:bodyPr wrap="square" lIns="0" tIns="0" rIns="0" bIns="0" rtlCol="0"/>
          <a:lstStyle/>
          <a:p>
            <a:endParaRPr sz="1389"/>
          </a:p>
        </p:txBody>
      </p:sp>
      <p:sp>
        <p:nvSpPr>
          <p:cNvPr id="15" name="object 15"/>
          <p:cNvSpPr txBox="1"/>
          <p:nvPr/>
        </p:nvSpPr>
        <p:spPr>
          <a:xfrm>
            <a:off x="10632723" y="1921530"/>
            <a:ext cx="900357" cy="624512"/>
          </a:xfrm>
          <a:prstGeom prst="rect">
            <a:avLst/>
          </a:prstGeom>
        </p:spPr>
        <p:txBody>
          <a:bodyPr vert="horz" wrap="square" lIns="0" tIns="127363" rIns="0" bIns="0" rtlCol="0">
            <a:spAutoFit/>
          </a:bodyPr>
          <a:lstStyle/>
          <a:p>
            <a:pPr marL="164586" marR="3919" indent="-155279">
              <a:lnSpc>
                <a:spcPct val="66600"/>
              </a:lnSpc>
              <a:spcBef>
                <a:spcPts val="1003"/>
              </a:spcBef>
            </a:pPr>
            <a:r>
              <a:rPr sz="2314" spc="-4">
                <a:solidFill>
                  <a:srgbClr val="1B85FF"/>
                </a:solidFill>
                <a:latin typeface="Calibri"/>
                <a:cs typeface="Calibri"/>
              </a:rPr>
              <a:t>S</a:t>
            </a:r>
            <a:r>
              <a:rPr sz="2314" spc="-31">
                <a:solidFill>
                  <a:srgbClr val="1B85FF"/>
                </a:solidFill>
                <a:latin typeface="Calibri"/>
                <a:cs typeface="Calibri"/>
              </a:rPr>
              <a:t>t</a:t>
            </a:r>
            <a:r>
              <a:rPr sz="2314">
                <a:solidFill>
                  <a:srgbClr val="1B85FF"/>
                </a:solidFill>
                <a:latin typeface="Calibri"/>
                <a:cs typeface="Calibri"/>
              </a:rPr>
              <a:t>artup  </a:t>
            </a:r>
            <a:r>
              <a:rPr sz="2314" spc="-8">
                <a:solidFill>
                  <a:srgbClr val="1B85FF"/>
                </a:solidFill>
                <a:latin typeface="Calibri"/>
                <a:cs typeface="Calibri"/>
              </a:rPr>
              <a:t>Logo</a:t>
            </a:r>
            <a:endParaRPr sz="2314">
              <a:latin typeface="Calibri"/>
              <a:cs typeface="Calibri"/>
            </a:endParaRPr>
          </a:p>
        </p:txBody>
      </p:sp>
      <p:grpSp>
        <p:nvGrpSpPr>
          <p:cNvPr id="16" name="Google Shape;78;p13">
            <a:extLst>
              <a:ext uri="{FF2B5EF4-FFF2-40B4-BE49-F238E27FC236}">
                <a16:creationId xmlns:a16="http://schemas.microsoft.com/office/drawing/2014/main" id="{DAE64629-E6C4-2B57-3D57-52A56F541EF0}"/>
              </a:ext>
            </a:extLst>
          </p:cNvPr>
          <p:cNvGrpSpPr/>
          <p:nvPr/>
        </p:nvGrpSpPr>
        <p:grpSpPr>
          <a:xfrm>
            <a:off x="0" y="-7326"/>
            <a:ext cx="12192000" cy="809965"/>
            <a:chOff x="0" y="-7325"/>
            <a:chExt cx="9144000" cy="641138"/>
          </a:xfrm>
        </p:grpSpPr>
        <p:sp>
          <p:nvSpPr>
            <p:cNvPr id="17" name="Google Shape;79;p13">
              <a:extLst>
                <a:ext uri="{FF2B5EF4-FFF2-40B4-BE49-F238E27FC236}">
                  <a16:creationId xmlns:a16="http://schemas.microsoft.com/office/drawing/2014/main" id="{2871E69B-36F7-4F92-F1DF-C8EFA864C3D8}"/>
                </a:ext>
              </a:extLst>
            </p:cNvPr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dirty="0">
                  <a:solidFill>
                    <a:schemeClr val="lt1"/>
                  </a:solidFill>
                </a:rPr>
                <a:t>SEED+ National Competition		</a:t>
              </a:r>
              <a:endParaRPr sz="1800" dirty="0">
                <a:solidFill>
                  <a:schemeClr val="lt1"/>
                </a:solidFill>
              </a:endParaRPr>
            </a:p>
          </p:txBody>
        </p:sp>
        <p:sp>
          <p:nvSpPr>
            <p:cNvPr id="18" name="Google Shape;80;p13">
              <a:extLst>
                <a:ext uri="{FF2B5EF4-FFF2-40B4-BE49-F238E27FC236}">
                  <a16:creationId xmlns:a16="http://schemas.microsoft.com/office/drawing/2014/main" id="{019A7277-E7BC-3F66-05B0-6000D1138A4A}"/>
                </a:ext>
              </a:extLst>
            </p:cNvPr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19" name="Google Shape;81;p13">
              <a:extLst>
                <a:ext uri="{FF2B5EF4-FFF2-40B4-BE49-F238E27FC236}">
                  <a16:creationId xmlns:a16="http://schemas.microsoft.com/office/drawing/2014/main" id="{990BC771-9A3C-6C92-8147-1084C9AA6482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06F55F92-7139-6C56-2E90-2BCA221FDA2E}"/>
              </a:ext>
            </a:extLst>
          </p:cNvPr>
          <p:cNvSpPr/>
          <p:nvPr/>
        </p:nvSpPr>
        <p:spPr>
          <a:xfrm>
            <a:off x="8409759" y="4860491"/>
            <a:ext cx="3518786" cy="182063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FFFF00"/>
                </a:solidFill>
              </a:rPr>
              <a:t>In </a:t>
            </a:r>
            <a:r>
              <a:rPr lang="nb-NO" dirty="0" err="1">
                <a:solidFill>
                  <a:srgbClr val="FFFF00"/>
                </a:solidFill>
              </a:rPr>
              <a:t>this</a:t>
            </a:r>
            <a:r>
              <a:rPr lang="nb-NO" dirty="0">
                <a:solidFill>
                  <a:srgbClr val="FFFF00"/>
                </a:solidFill>
              </a:rPr>
              <a:t> slide, present </a:t>
            </a:r>
            <a:r>
              <a:rPr lang="nb-NO" dirty="0" err="1">
                <a:solidFill>
                  <a:srgbClr val="FFFF00"/>
                </a:solidFill>
              </a:rPr>
              <a:t>your</a:t>
            </a:r>
            <a:r>
              <a:rPr lang="nb-NO" dirty="0">
                <a:solidFill>
                  <a:srgbClr val="FFFF00"/>
                </a:solidFill>
              </a:rPr>
              <a:t> team, </a:t>
            </a:r>
            <a:r>
              <a:rPr lang="nb-NO" dirty="0" err="1">
                <a:solidFill>
                  <a:srgbClr val="FFFF00"/>
                </a:solidFill>
              </a:rPr>
              <a:t>their</a:t>
            </a:r>
            <a:r>
              <a:rPr lang="nb-NO" dirty="0">
                <a:solidFill>
                  <a:srgbClr val="FFFF00"/>
                </a:solidFill>
              </a:rPr>
              <a:t> skills, </a:t>
            </a:r>
            <a:r>
              <a:rPr lang="nb-NO" dirty="0" err="1">
                <a:solidFill>
                  <a:srgbClr val="FFFF00"/>
                </a:solidFill>
              </a:rPr>
              <a:t>what</a:t>
            </a:r>
            <a:r>
              <a:rPr lang="nb-NO" dirty="0">
                <a:solidFill>
                  <a:srgbClr val="FFFF00"/>
                </a:solidFill>
              </a:rPr>
              <a:t> is </a:t>
            </a:r>
            <a:r>
              <a:rPr lang="nb-NO" dirty="0" err="1">
                <a:solidFill>
                  <a:srgbClr val="FFFF00"/>
                </a:solidFill>
              </a:rPr>
              <a:t>your</a:t>
            </a:r>
            <a:r>
              <a:rPr lang="nb-NO" dirty="0">
                <a:solidFill>
                  <a:srgbClr val="FFFF00"/>
                </a:solidFill>
              </a:rPr>
              <a:t> </a:t>
            </a:r>
            <a:r>
              <a:rPr lang="nb-NO" dirty="0" err="1">
                <a:solidFill>
                  <a:srgbClr val="FFFF00"/>
                </a:solidFill>
              </a:rPr>
              <a:t>vision</a:t>
            </a:r>
            <a:r>
              <a:rPr lang="nb-NO" dirty="0">
                <a:solidFill>
                  <a:srgbClr val="FFFF00"/>
                </a:solidFill>
              </a:rPr>
              <a:t> for </a:t>
            </a:r>
            <a:r>
              <a:rPr lang="nb-NO" dirty="0" err="1">
                <a:solidFill>
                  <a:srgbClr val="FFFF00"/>
                </a:solidFill>
              </a:rPr>
              <a:t>your</a:t>
            </a:r>
            <a:r>
              <a:rPr lang="nb-NO" dirty="0">
                <a:solidFill>
                  <a:srgbClr val="FFFF00"/>
                </a:solidFill>
              </a:rPr>
              <a:t> </a:t>
            </a:r>
            <a:r>
              <a:rPr lang="nb-NO" dirty="0" err="1">
                <a:solidFill>
                  <a:srgbClr val="FFFF00"/>
                </a:solidFill>
              </a:rPr>
              <a:t>startup</a:t>
            </a:r>
            <a:r>
              <a:rPr lang="nb-NO" dirty="0">
                <a:solidFill>
                  <a:srgbClr val="FFFF00"/>
                </a:solidFill>
              </a:rPr>
              <a:t>, for </a:t>
            </a:r>
            <a:r>
              <a:rPr lang="nb-NO" dirty="0" err="1">
                <a:solidFill>
                  <a:srgbClr val="FFFF00"/>
                </a:solidFill>
              </a:rPr>
              <a:t>example</a:t>
            </a:r>
            <a:r>
              <a:rPr lang="nb-NO" dirty="0">
                <a:solidFill>
                  <a:srgbClr val="FFFF00"/>
                </a:solidFill>
              </a:rPr>
              <a:t>, </a:t>
            </a:r>
            <a:r>
              <a:rPr lang="nb-NO" dirty="0" err="1">
                <a:solidFill>
                  <a:srgbClr val="FFFF00"/>
                </a:solidFill>
              </a:rPr>
              <a:t>how</a:t>
            </a:r>
            <a:r>
              <a:rPr lang="nb-NO" dirty="0">
                <a:solidFill>
                  <a:srgbClr val="FFFF00"/>
                </a:solidFill>
              </a:rPr>
              <a:t> </a:t>
            </a:r>
            <a:r>
              <a:rPr lang="nb-NO" dirty="0" err="1">
                <a:solidFill>
                  <a:srgbClr val="FFFF00"/>
                </a:solidFill>
              </a:rPr>
              <a:t>much</a:t>
            </a:r>
            <a:r>
              <a:rPr lang="nb-NO" dirty="0">
                <a:solidFill>
                  <a:srgbClr val="FFFF00"/>
                </a:solidFill>
              </a:rPr>
              <a:t> </a:t>
            </a:r>
            <a:r>
              <a:rPr lang="nb-NO" dirty="0" err="1">
                <a:solidFill>
                  <a:srgbClr val="FFFF00"/>
                </a:solidFill>
              </a:rPr>
              <a:t>revenue</a:t>
            </a:r>
            <a:r>
              <a:rPr lang="nb-NO" dirty="0">
                <a:solidFill>
                  <a:srgbClr val="FFFF00"/>
                </a:solidFill>
              </a:rPr>
              <a:t> </a:t>
            </a:r>
            <a:r>
              <a:rPr lang="nb-NO" dirty="0" err="1">
                <a:solidFill>
                  <a:srgbClr val="FFFF00"/>
                </a:solidFill>
              </a:rPr>
              <a:t>your</a:t>
            </a:r>
            <a:r>
              <a:rPr lang="nb-NO" dirty="0">
                <a:solidFill>
                  <a:srgbClr val="FFFF00"/>
                </a:solidFill>
              </a:rPr>
              <a:t> </a:t>
            </a:r>
            <a:r>
              <a:rPr lang="nb-NO" dirty="0" err="1">
                <a:solidFill>
                  <a:srgbClr val="FFFF00"/>
                </a:solidFill>
              </a:rPr>
              <a:t>startup</a:t>
            </a:r>
            <a:r>
              <a:rPr lang="nb-NO" dirty="0">
                <a:solidFill>
                  <a:srgbClr val="FFFF00"/>
                </a:solidFill>
              </a:rPr>
              <a:t> </a:t>
            </a:r>
            <a:r>
              <a:rPr lang="nb-NO" dirty="0" err="1">
                <a:solidFill>
                  <a:srgbClr val="FFFF00"/>
                </a:solidFill>
              </a:rPr>
              <a:t>will</a:t>
            </a:r>
            <a:r>
              <a:rPr lang="nb-NO" dirty="0">
                <a:solidFill>
                  <a:srgbClr val="FFFF00"/>
                </a:solidFill>
              </a:rPr>
              <a:t> make in </a:t>
            </a:r>
            <a:r>
              <a:rPr lang="nb-NO" dirty="0" err="1">
                <a:solidFill>
                  <a:srgbClr val="FFFF00"/>
                </a:solidFill>
              </a:rPr>
              <a:t>the</a:t>
            </a:r>
            <a:r>
              <a:rPr lang="nb-NO" dirty="0">
                <a:solidFill>
                  <a:srgbClr val="FFFF00"/>
                </a:solidFill>
              </a:rPr>
              <a:t> </a:t>
            </a:r>
            <a:r>
              <a:rPr lang="nb-NO" dirty="0" err="1">
                <a:solidFill>
                  <a:srgbClr val="FFFF00"/>
                </a:solidFill>
              </a:rPr>
              <a:t>coming</a:t>
            </a:r>
            <a:r>
              <a:rPr lang="nb-NO" dirty="0">
                <a:solidFill>
                  <a:srgbClr val="FFFF00"/>
                </a:solidFill>
              </a:rPr>
              <a:t> 3 to 5 </a:t>
            </a:r>
            <a:r>
              <a:rPr lang="nb-NO" dirty="0" err="1">
                <a:solidFill>
                  <a:srgbClr val="FFFF00"/>
                </a:solidFill>
              </a:rPr>
              <a:t>years</a:t>
            </a:r>
            <a:endParaRPr lang="nb-NO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7239</TotalTime>
  <Words>493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Cover Slide </vt:lpstr>
      <vt:lpstr>Solution (product / service) summary (problem &amp; value proposition)</vt:lpstr>
      <vt:lpstr>Solution breakdown (what your solution consists of in practice - main components / technology / key activities)</vt:lpstr>
      <vt:lpstr>Business model (how planning to make money / acquire customers etc.)</vt:lpstr>
      <vt:lpstr>Go to market (Customer segments, channels, partners, end users, traction to date etc.)</vt:lpstr>
      <vt:lpstr>Market size (e.g. TAM / SAM / SOM) - potential revenue and growth opportunities within a market</vt:lpstr>
      <vt:lpstr>Competitive analysis (who else in the space, how are you differentiated from competition / status quo)</vt:lpstr>
      <vt:lpstr>Team (diverse expertise and experience)</vt:lpstr>
    </vt:vector>
  </TitlesOfParts>
  <Company>UiT The Arctic University of Norway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Tamer Abu-Alam</dc:creator>
  <cp:lastModifiedBy>Tamer Abu-Alam</cp:lastModifiedBy>
  <cp:revision>2</cp:revision>
  <dcterms:created xsi:type="dcterms:W3CDTF">2024-03-26T09:47:26Z</dcterms:created>
  <dcterms:modified xsi:type="dcterms:W3CDTF">2024-04-01T12:54:58Z</dcterms:modified>
</cp:coreProperties>
</file>