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57" r:id="rId6"/>
    <p:sldId id="258"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C000"/>
    <a:srgbClr val="C00000"/>
    <a:srgbClr val="172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240"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1DA8-24B8-A0EE-AB1C-1BF1B8CAE8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2F68732F-7913-CF11-34D8-F18F7A27E2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3394AAC9-D685-D7FD-BE34-741DB0410526}"/>
              </a:ext>
            </a:extLst>
          </p:cNvPr>
          <p:cNvSpPr>
            <a:spLocks noGrp="1"/>
          </p:cNvSpPr>
          <p:nvPr>
            <p:ph type="dt" sz="half" idx="10"/>
          </p:nvPr>
        </p:nvSpPr>
        <p:spPr/>
        <p:txBody>
          <a:bodyPr/>
          <a:lstStyle/>
          <a:p>
            <a:fld id="{5C431040-2D6D-452D-A418-5FB50007FB10}" type="datetimeFigureOut">
              <a:rPr lang="nb-NO" smtClean="0"/>
              <a:t>07.04.2024</a:t>
            </a:fld>
            <a:endParaRPr lang="nb-NO"/>
          </a:p>
        </p:txBody>
      </p:sp>
      <p:sp>
        <p:nvSpPr>
          <p:cNvPr id="5" name="Footer Placeholder 4">
            <a:extLst>
              <a:ext uri="{FF2B5EF4-FFF2-40B4-BE49-F238E27FC236}">
                <a16:creationId xmlns:a16="http://schemas.microsoft.com/office/drawing/2014/main" id="{18ADEC77-DBFE-5113-20E4-FD82937D98E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836843C2-D81A-B595-5BEF-E0B637D88459}"/>
              </a:ext>
            </a:extLst>
          </p:cNvPr>
          <p:cNvSpPr>
            <a:spLocks noGrp="1"/>
          </p:cNvSpPr>
          <p:nvPr>
            <p:ph type="sldNum" sz="quarter" idx="12"/>
          </p:nvPr>
        </p:nvSpPr>
        <p:spPr/>
        <p:txBody>
          <a:bodyPr/>
          <a:lstStyle/>
          <a:p>
            <a:fld id="{D8E3E91B-54F4-499F-9674-F0889CEE787B}" type="slidenum">
              <a:rPr lang="nb-NO" smtClean="0"/>
              <a:t>‹#›</a:t>
            </a:fld>
            <a:endParaRPr lang="nb-NO"/>
          </a:p>
        </p:txBody>
      </p:sp>
    </p:spTree>
    <p:extLst>
      <p:ext uri="{BB962C8B-B14F-4D97-AF65-F5344CB8AC3E}">
        <p14:creationId xmlns:p14="http://schemas.microsoft.com/office/powerpoint/2010/main" val="249740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27E8D-B9B3-4B4B-32F9-BF833D2C3D02}"/>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D6605307-FED2-C7D3-431A-6E0877F54D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402A197B-2E5C-AF1E-6A2B-602EF97A2FC6}"/>
              </a:ext>
            </a:extLst>
          </p:cNvPr>
          <p:cNvSpPr>
            <a:spLocks noGrp="1"/>
          </p:cNvSpPr>
          <p:nvPr>
            <p:ph type="dt" sz="half" idx="10"/>
          </p:nvPr>
        </p:nvSpPr>
        <p:spPr/>
        <p:txBody>
          <a:bodyPr/>
          <a:lstStyle/>
          <a:p>
            <a:fld id="{5C431040-2D6D-452D-A418-5FB50007FB10}" type="datetimeFigureOut">
              <a:rPr lang="nb-NO" smtClean="0"/>
              <a:t>07.04.2024</a:t>
            </a:fld>
            <a:endParaRPr lang="nb-NO"/>
          </a:p>
        </p:txBody>
      </p:sp>
      <p:sp>
        <p:nvSpPr>
          <p:cNvPr id="5" name="Footer Placeholder 4">
            <a:extLst>
              <a:ext uri="{FF2B5EF4-FFF2-40B4-BE49-F238E27FC236}">
                <a16:creationId xmlns:a16="http://schemas.microsoft.com/office/drawing/2014/main" id="{EABDF79D-C482-B2A8-648E-CE434B1AB7ED}"/>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4CFA3DD-E883-D7E3-9110-0DA01437592C}"/>
              </a:ext>
            </a:extLst>
          </p:cNvPr>
          <p:cNvSpPr>
            <a:spLocks noGrp="1"/>
          </p:cNvSpPr>
          <p:nvPr>
            <p:ph type="sldNum" sz="quarter" idx="12"/>
          </p:nvPr>
        </p:nvSpPr>
        <p:spPr/>
        <p:txBody>
          <a:bodyPr/>
          <a:lstStyle/>
          <a:p>
            <a:fld id="{D8E3E91B-54F4-499F-9674-F0889CEE787B}" type="slidenum">
              <a:rPr lang="nb-NO" smtClean="0"/>
              <a:t>‹#›</a:t>
            </a:fld>
            <a:endParaRPr lang="nb-NO"/>
          </a:p>
        </p:txBody>
      </p:sp>
    </p:spTree>
    <p:extLst>
      <p:ext uri="{BB962C8B-B14F-4D97-AF65-F5344CB8AC3E}">
        <p14:creationId xmlns:p14="http://schemas.microsoft.com/office/powerpoint/2010/main" val="287715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BBFB85-D776-F1A7-C1D0-D2C1D6AFB4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7DBE6A4F-3A33-F3BD-4C4B-AF68112CC0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F8926CD6-AC15-3F38-6B6D-79F23CA4B31F}"/>
              </a:ext>
            </a:extLst>
          </p:cNvPr>
          <p:cNvSpPr>
            <a:spLocks noGrp="1"/>
          </p:cNvSpPr>
          <p:nvPr>
            <p:ph type="dt" sz="half" idx="10"/>
          </p:nvPr>
        </p:nvSpPr>
        <p:spPr/>
        <p:txBody>
          <a:bodyPr/>
          <a:lstStyle/>
          <a:p>
            <a:fld id="{5C431040-2D6D-452D-A418-5FB50007FB10}" type="datetimeFigureOut">
              <a:rPr lang="nb-NO" smtClean="0"/>
              <a:t>07.04.2024</a:t>
            </a:fld>
            <a:endParaRPr lang="nb-NO"/>
          </a:p>
        </p:txBody>
      </p:sp>
      <p:sp>
        <p:nvSpPr>
          <p:cNvPr id="5" name="Footer Placeholder 4">
            <a:extLst>
              <a:ext uri="{FF2B5EF4-FFF2-40B4-BE49-F238E27FC236}">
                <a16:creationId xmlns:a16="http://schemas.microsoft.com/office/drawing/2014/main" id="{A9A10613-496D-8B9D-6C9E-62538C1555D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4AD1593-2837-8F36-0A2C-83E3759BDDC2}"/>
              </a:ext>
            </a:extLst>
          </p:cNvPr>
          <p:cNvSpPr>
            <a:spLocks noGrp="1"/>
          </p:cNvSpPr>
          <p:nvPr>
            <p:ph type="sldNum" sz="quarter" idx="12"/>
          </p:nvPr>
        </p:nvSpPr>
        <p:spPr/>
        <p:txBody>
          <a:bodyPr/>
          <a:lstStyle/>
          <a:p>
            <a:fld id="{D8E3E91B-54F4-499F-9674-F0889CEE787B}" type="slidenum">
              <a:rPr lang="nb-NO" smtClean="0"/>
              <a:t>‹#›</a:t>
            </a:fld>
            <a:endParaRPr lang="nb-NO"/>
          </a:p>
        </p:txBody>
      </p:sp>
    </p:spTree>
    <p:extLst>
      <p:ext uri="{BB962C8B-B14F-4D97-AF65-F5344CB8AC3E}">
        <p14:creationId xmlns:p14="http://schemas.microsoft.com/office/powerpoint/2010/main" val="300178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B43C-CA7F-6749-779D-2DEDEE5A76C8}"/>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1BADA707-0716-9722-E0FF-193E8C5E66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9856CA5C-D696-99CD-4917-7E4CE5403162}"/>
              </a:ext>
            </a:extLst>
          </p:cNvPr>
          <p:cNvSpPr>
            <a:spLocks noGrp="1"/>
          </p:cNvSpPr>
          <p:nvPr>
            <p:ph type="dt" sz="half" idx="10"/>
          </p:nvPr>
        </p:nvSpPr>
        <p:spPr/>
        <p:txBody>
          <a:bodyPr/>
          <a:lstStyle/>
          <a:p>
            <a:fld id="{5C431040-2D6D-452D-A418-5FB50007FB10}" type="datetimeFigureOut">
              <a:rPr lang="nb-NO" smtClean="0"/>
              <a:t>07.04.2024</a:t>
            </a:fld>
            <a:endParaRPr lang="nb-NO"/>
          </a:p>
        </p:txBody>
      </p:sp>
      <p:sp>
        <p:nvSpPr>
          <p:cNvPr id="5" name="Footer Placeholder 4">
            <a:extLst>
              <a:ext uri="{FF2B5EF4-FFF2-40B4-BE49-F238E27FC236}">
                <a16:creationId xmlns:a16="http://schemas.microsoft.com/office/drawing/2014/main" id="{C4BB45CB-81A1-D130-AE2C-BA53C37603D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CAD458E-1219-0A1A-A010-717C2BAF9BC3}"/>
              </a:ext>
            </a:extLst>
          </p:cNvPr>
          <p:cNvSpPr>
            <a:spLocks noGrp="1"/>
          </p:cNvSpPr>
          <p:nvPr>
            <p:ph type="sldNum" sz="quarter" idx="12"/>
          </p:nvPr>
        </p:nvSpPr>
        <p:spPr/>
        <p:txBody>
          <a:bodyPr/>
          <a:lstStyle/>
          <a:p>
            <a:fld id="{D8E3E91B-54F4-499F-9674-F0889CEE787B}" type="slidenum">
              <a:rPr lang="nb-NO" smtClean="0"/>
              <a:t>‹#›</a:t>
            </a:fld>
            <a:endParaRPr lang="nb-NO"/>
          </a:p>
        </p:txBody>
      </p:sp>
    </p:spTree>
    <p:extLst>
      <p:ext uri="{BB962C8B-B14F-4D97-AF65-F5344CB8AC3E}">
        <p14:creationId xmlns:p14="http://schemas.microsoft.com/office/powerpoint/2010/main" val="211757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AE0B-4151-BB04-667E-9F7592D427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09DA2CB5-6123-5D23-57E3-084D388A25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FD3C69-4BC7-4B34-2267-AD1003F4A2E9}"/>
              </a:ext>
            </a:extLst>
          </p:cNvPr>
          <p:cNvSpPr>
            <a:spLocks noGrp="1"/>
          </p:cNvSpPr>
          <p:nvPr>
            <p:ph type="dt" sz="half" idx="10"/>
          </p:nvPr>
        </p:nvSpPr>
        <p:spPr/>
        <p:txBody>
          <a:bodyPr/>
          <a:lstStyle/>
          <a:p>
            <a:fld id="{5C431040-2D6D-452D-A418-5FB50007FB10}" type="datetimeFigureOut">
              <a:rPr lang="nb-NO" smtClean="0"/>
              <a:t>07.04.2024</a:t>
            </a:fld>
            <a:endParaRPr lang="nb-NO"/>
          </a:p>
        </p:txBody>
      </p:sp>
      <p:sp>
        <p:nvSpPr>
          <p:cNvPr id="5" name="Footer Placeholder 4">
            <a:extLst>
              <a:ext uri="{FF2B5EF4-FFF2-40B4-BE49-F238E27FC236}">
                <a16:creationId xmlns:a16="http://schemas.microsoft.com/office/drawing/2014/main" id="{3B35CC40-F010-A0BD-CEDD-5D7C41235AA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85A86EF-E873-9D23-1BEF-33571AD41917}"/>
              </a:ext>
            </a:extLst>
          </p:cNvPr>
          <p:cNvSpPr>
            <a:spLocks noGrp="1"/>
          </p:cNvSpPr>
          <p:nvPr>
            <p:ph type="sldNum" sz="quarter" idx="12"/>
          </p:nvPr>
        </p:nvSpPr>
        <p:spPr/>
        <p:txBody>
          <a:bodyPr/>
          <a:lstStyle/>
          <a:p>
            <a:fld id="{D8E3E91B-54F4-499F-9674-F0889CEE787B}" type="slidenum">
              <a:rPr lang="nb-NO" smtClean="0"/>
              <a:t>‹#›</a:t>
            </a:fld>
            <a:endParaRPr lang="nb-NO"/>
          </a:p>
        </p:txBody>
      </p:sp>
    </p:spTree>
    <p:extLst>
      <p:ext uri="{BB962C8B-B14F-4D97-AF65-F5344CB8AC3E}">
        <p14:creationId xmlns:p14="http://schemas.microsoft.com/office/powerpoint/2010/main" val="78569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8FBE-5987-E846-3FEB-05BDB96955AF}"/>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9D2AB284-A811-3926-057B-A6DABAAD2E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796A22B0-15A1-5A03-DC9F-1E4730D0FC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54BC3473-B820-816D-19A5-0BAB4D8E9EA6}"/>
              </a:ext>
            </a:extLst>
          </p:cNvPr>
          <p:cNvSpPr>
            <a:spLocks noGrp="1"/>
          </p:cNvSpPr>
          <p:nvPr>
            <p:ph type="dt" sz="half" idx="10"/>
          </p:nvPr>
        </p:nvSpPr>
        <p:spPr/>
        <p:txBody>
          <a:bodyPr/>
          <a:lstStyle/>
          <a:p>
            <a:fld id="{5C431040-2D6D-452D-A418-5FB50007FB10}" type="datetimeFigureOut">
              <a:rPr lang="nb-NO" smtClean="0"/>
              <a:t>07.04.2024</a:t>
            </a:fld>
            <a:endParaRPr lang="nb-NO"/>
          </a:p>
        </p:txBody>
      </p:sp>
      <p:sp>
        <p:nvSpPr>
          <p:cNvPr id="6" name="Footer Placeholder 5">
            <a:extLst>
              <a:ext uri="{FF2B5EF4-FFF2-40B4-BE49-F238E27FC236}">
                <a16:creationId xmlns:a16="http://schemas.microsoft.com/office/drawing/2014/main" id="{61B791A0-9424-68C5-FC93-2E1F04285230}"/>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40B5BC7E-31E1-BC16-9D96-1BD8B8FD24A0}"/>
              </a:ext>
            </a:extLst>
          </p:cNvPr>
          <p:cNvSpPr>
            <a:spLocks noGrp="1"/>
          </p:cNvSpPr>
          <p:nvPr>
            <p:ph type="sldNum" sz="quarter" idx="12"/>
          </p:nvPr>
        </p:nvSpPr>
        <p:spPr/>
        <p:txBody>
          <a:bodyPr/>
          <a:lstStyle/>
          <a:p>
            <a:fld id="{D8E3E91B-54F4-499F-9674-F0889CEE787B}" type="slidenum">
              <a:rPr lang="nb-NO" smtClean="0"/>
              <a:t>‹#›</a:t>
            </a:fld>
            <a:endParaRPr lang="nb-NO"/>
          </a:p>
        </p:txBody>
      </p:sp>
    </p:spTree>
    <p:extLst>
      <p:ext uri="{BB962C8B-B14F-4D97-AF65-F5344CB8AC3E}">
        <p14:creationId xmlns:p14="http://schemas.microsoft.com/office/powerpoint/2010/main" val="154934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D8A3-7BAF-5E2F-638D-D38D25FCEE91}"/>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5CFA7FF2-3AD0-5969-89B1-F9DDB47FD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8C14C8-2A2E-1D02-80B5-0DA56970D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819F6841-0C12-9B4B-E9FD-CFC267F30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72BD48-41D8-2C11-A162-DF7463B119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E1341020-F6CA-542D-908C-DE0397BB3DAA}"/>
              </a:ext>
            </a:extLst>
          </p:cNvPr>
          <p:cNvSpPr>
            <a:spLocks noGrp="1"/>
          </p:cNvSpPr>
          <p:nvPr>
            <p:ph type="dt" sz="half" idx="10"/>
          </p:nvPr>
        </p:nvSpPr>
        <p:spPr/>
        <p:txBody>
          <a:bodyPr/>
          <a:lstStyle/>
          <a:p>
            <a:fld id="{5C431040-2D6D-452D-A418-5FB50007FB10}" type="datetimeFigureOut">
              <a:rPr lang="nb-NO" smtClean="0"/>
              <a:t>07.04.2024</a:t>
            </a:fld>
            <a:endParaRPr lang="nb-NO"/>
          </a:p>
        </p:txBody>
      </p:sp>
      <p:sp>
        <p:nvSpPr>
          <p:cNvPr id="8" name="Footer Placeholder 7">
            <a:extLst>
              <a:ext uri="{FF2B5EF4-FFF2-40B4-BE49-F238E27FC236}">
                <a16:creationId xmlns:a16="http://schemas.microsoft.com/office/drawing/2014/main" id="{363E3B71-CCDC-225C-A343-C54A823202A7}"/>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26E899F0-A22D-DFE7-72EC-6586817DE769}"/>
              </a:ext>
            </a:extLst>
          </p:cNvPr>
          <p:cNvSpPr>
            <a:spLocks noGrp="1"/>
          </p:cNvSpPr>
          <p:nvPr>
            <p:ph type="sldNum" sz="quarter" idx="12"/>
          </p:nvPr>
        </p:nvSpPr>
        <p:spPr/>
        <p:txBody>
          <a:bodyPr/>
          <a:lstStyle/>
          <a:p>
            <a:fld id="{D8E3E91B-54F4-499F-9674-F0889CEE787B}" type="slidenum">
              <a:rPr lang="nb-NO" smtClean="0"/>
              <a:t>‹#›</a:t>
            </a:fld>
            <a:endParaRPr lang="nb-NO"/>
          </a:p>
        </p:txBody>
      </p:sp>
    </p:spTree>
    <p:extLst>
      <p:ext uri="{BB962C8B-B14F-4D97-AF65-F5344CB8AC3E}">
        <p14:creationId xmlns:p14="http://schemas.microsoft.com/office/powerpoint/2010/main" val="3701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9D68-5A43-E604-4D0E-D6B3E4284DDB}"/>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BF879B2B-FD49-9702-5934-B9B68E338410}"/>
              </a:ext>
            </a:extLst>
          </p:cNvPr>
          <p:cNvSpPr>
            <a:spLocks noGrp="1"/>
          </p:cNvSpPr>
          <p:nvPr>
            <p:ph type="dt" sz="half" idx="10"/>
          </p:nvPr>
        </p:nvSpPr>
        <p:spPr/>
        <p:txBody>
          <a:bodyPr/>
          <a:lstStyle/>
          <a:p>
            <a:fld id="{5C431040-2D6D-452D-A418-5FB50007FB10}" type="datetimeFigureOut">
              <a:rPr lang="nb-NO" smtClean="0"/>
              <a:t>07.04.2024</a:t>
            </a:fld>
            <a:endParaRPr lang="nb-NO"/>
          </a:p>
        </p:txBody>
      </p:sp>
      <p:sp>
        <p:nvSpPr>
          <p:cNvPr id="4" name="Footer Placeholder 3">
            <a:extLst>
              <a:ext uri="{FF2B5EF4-FFF2-40B4-BE49-F238E27FC236}">
                <a16:creationId xmlns:a16="http://schemas.microsoft.com/office/drawing/2014/main" id="{E5038E44-178B-DF77-A745-CBF7550429C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F497C867-D6B6-F35B-60E0-536C62B53E81}"/>
              </a:ext>
            </a:extLst>
          </p:cNvPr>
          <p:cNvSpPr>
            <a:spLocks noGrp="1"/>
          </p:cNvSpPr>
          <p:nvPr>
            <p:ph type="sldNum" sz="quarter" idx="12"/>
          </p:nvPr>
        </p:nvSpPr>
        <p:spPr/>
        <p:txBody>
          <a:bodyPr/>
          <a:lstStyle/>
          <a:p>
            <a:fld id="{D8E3E91B-54F4-499F-9674-F0889CEE787B}" type="slidenum">
              <a:rPr lang="nb-NO" smtClean="0"/>
              <a:t>‹#›</a:t>
            </a:fld>
            <a:endParaRPr lang="nb-NO"/>
          </a:p>
        </p:txBody>
      </p:sp>
    </p:spTree>
    <p:extLst>
      <p:ext uri="{BB962C8B-B14F-4D97-AF65-F5344CB8AC3E}">
        <p14:creationId xmlns:p14="http://schemas.microsoft.com/office/powerpoint/2010/main" val="56766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F6E0C-0538-C005-3F3E-2129A58B583E}"/>
              </a:ext>
            </a:extLst>
          </p:cNvPr>
          <p:cNvSpPr>
            <a:spLocks noGrp="1"/>
          </p:cNvSpPr>
          <p:nvPr>
            <p:ph type="dt" sz="half" idx="10"/>
          </p:nvPr>
        </p:nvSpPr>
        <p:spPr/>
        <p:txBody>
          <a:bodyPr/>
          <a:lstStyle/>
          <a:p>
            <a:fld id="{5C431040-2D6D-452D-A418-5FB50007FB10}" type="datetimeFigureOut">
              <a:rPr lang="nb-NO" smtClean="0"/>
              <a:t>07.04.2024</a:t>
            </a:fld>
            <a:endParaRPr lang="nb-NO"/>
          </a:p>
        </p:txBody>
      </p:sp>
      <p:sp>
        <p:nvSpPr>
          <p:cNvPr id="3" name="Footer Placeholder 2">
            <a:extLst>
              <a:ext uri="{FF2B5EF4-FFF2-40B4-BE49-F238E27FC236}">
                <a16:creationId xmlns:a16="http://schemas.microsoft.com/office/drawing/2014/main" id="{107C0E0E-EC2E-3E41-E716-EF757698A6CE}"/>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C1F08A41-0CD8-7F04-9C27-CC285574989B}"/>
              </a:ext>
            </a:extLst>
          </p:cNvPr>
          <p:cNvSpPr>
            <a:spLocks noGrp="1"/>
          </p:cNvSpPr>
          <p:nvPr>
            <p:ph type="sldNum" sz="quarter" idx="12"/>
          </p:nvPr>
        </p:nvSpPr>
        <p:spPr/>
        <p:txBody>
          <a:bodyPr/>
          <a:lstStyle/>
          <a:p>
            <a:fld id="{D8E3E91B-54F4-499F-9674-F0889CEE787B}" type="slidenum">
              <a:rPr lang="nb-NO" smtClean="0"/>
              <a:t>‹#›</a:t>
            </a:fld>
            <a:endParaRPr lang="nb-NO"/>
          </a:p>
        </p:txBody>
      </p:sp>
    </p:spTree>
    <p:extLst>
      <p:ext uri="{BB962C8B-B14F-4D97-AF65-F5344CB8AC3E}">
        <p14:creationId xmlns:p14="http://schemas.microsoft.com/office/powerpoint/2010/main" val="17089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78D82-21B9-A1C2-756D-4FC6CA605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CFF417A2-91B5-D4E1-FEE6-B1EB51C691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75ADBA92-2310-88E6-6947-310A0E077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F2EE1-93A1-54F1-2CE8-E3AE9D01D198}"/>
              </a:ext>
            </a:extLst>
          </p:cNvPr>
          <p:cNvSpPr>
            <a:spLocks noGrp="1"/>
          </p:cNvSpPr>
          <p:nvPr>
            <p:ph type="dt" sz="half" idx="10"/>
          </p:nvPr>
        </p:nvSpPr>
        <p:spPr/>
        <p:txBody>
          <a:bodyPr/>
          <a:lstStyle/>
          <a:p>
            <a:fld id="{5C431040-2D6D-452D-A418-5FB50007FB10}" type="datetimeFigureOut">
              <a:rPr lang="nb-NO" smtClean="0"/>
              <a:t>07.04.2024</a:t>
            </a:fld>
            <a:endParaRPr lang="nb-NO"/>
          </a:p>
        </p:txBody>
      </p:sp>
      <p:sp>
        <p:nvSpPr>
          <p:cNvPr id="6" name="Footer Placeholder 5">
            <a:extLst>
              <a:ext uri="{FF2B5EF4-FFF2-40B4-BE49-F238E27FC236}">
                <a16:creationId xmlns:a16="http://schemas.microsoft.com/office/drawing/2014/main" id="{6D160FD0-1E3D-1E0E-193F-7CCDBEAB538F}"/>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E0EA53EE-E97D-824D-23C7-B26F8ADD3CE8}"/>
              </a:ext>
            </a:extLst>
          </p:cNvPr>
          <p:cNvSpPr>
            <a:spLocks noGrp="1"/>
          </p:cNvSpPr>
          <p:nvPr>
            <p:ph type="sldNum" sz="quarter" idx="12"/>
          </p:nvPr>
        </p:nvSpPr>
        <p:spPr/>
        <p:txBody>
          <a:bodyPr/>
          <a:lstStyle/>
          <a:p>
            <a:fld id="{D8E3E91B-54F4-499F-9674-F0889CEE787B}" type="slidenum">
              <a:rPr lang="nb-NO" smtClean="0"/>
              <a:t>‹#›</a:t>
            </a:fld>
            <a:endParaRPr lang="nb-NO"/>
          </a:p>
        </p:txBody>
      </p:sp>
    </p:spTree>
    <p:extLst>
      <p:ext uri="{BB962C8B-B14F-4D97-AF65-F5344CB8AC3E}">
        <p14:creationId xmlns:p14="http://schemas.microsoft.com/office/powerpoint/2010/main" val="361361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26CC-9576-BD60-05DD-8F50AB56D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F7071FBC-DF36-D29B-DF39-5997AA76E4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BE233EDB-F517-F8F8-7BE4-E1E65B2D8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AE910-ACA7-18E8-6805-17CCDAC74339}"/>
              </a:ext>
            </a:extLst>
          </p:cNvPr>
          <p:cNvSpPr>
            <a:spLocks noGrp="1"/>
          </p:cNvSpPr>
          <p:nvPr>
            <p:ph type="dt" sz="half" idx="10"/>
          </p:nvPr>
        </p:nvSpPr>
        <p:spPr/>
        <p:txBody>
          <a:bodyPr/>
          <a:lstStyle/>
          <a:p>
            <a:fld id="{5C431040-2D6D-452D-A418-5FB50007FB10}" type="datetimeFigureOut">
              <a:rPr lang="nb-NO" smtClean="0"/>
              <a:t>07.04.2024</a:t>
            </a:fld>
            <a:endParaRPr lang="nb-NO"/>
          </a:p>
        </p:txBody>
      </p:sp>
      <p:sp>
        <p:nvSpPr>
          <p:cNvPr id="6" name="Footer Placeholder 5">
            <a:extLst>
              <a:ext uri="{FF2B5EF4-FFF2-40B4-BE49-F238E27FC236}">
                <a16:creationId xmlns:a16="http://schemas.microsoft.com/office/drawing/2014/main" id="{D8A44805-AA73-193D-0B14-B2CF734C8455}"/>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ED65C127-BF7E-C071-3A73-B999E4BAD2EB}"/>
              </a:ext>
            </a:extLst>
          </p:cNvPr>
          <p:cNvSpPr>
            <a:spLocks noGrp="1"/>
          </p:cNvSpPr>
          <p:nvPr>
            <p:ph type="sldNum" sz="quarter" idx="12"/>
          </p:nvPr>
        </p:nvSpPr>
        <p:spPr/>
        <p:txBody>
          <a:bodyPr/>
          <a:lstStyle/>
          <a:p>
            <a:fld id="{D8E3E91B-54F4-499F-9674-F0889CEE787B}" type="slidenum">
              <a:rPr lang="nb-NO" smtClean="0"/>
              <a:t>‹#›</a:t>
            </a:fld>
            <a:endParaRPr lang="nb-NO"/>
          </a:p>
        </p:txBody>
      </p:sp>
    </p:spTree>
    <p:extLst>
      <p:ext uri="{BB962C8B-B14F-4D97-AF65-F5344CB8AC3E}">
        <p14:creationId xmlns:p14="http://schemas.microsoft.com/office/powerpoint/2010/main" val="248577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AB2D7-37E5-07CC-DB44-32D8C3640F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71F064FB-C188-FADE-FCDE-DBD85B6C4D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81B45AA-3A8D-7D02-28F5-F4AB9A3128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31040-2D6D-452D-A418-5FB50007FB10}" type="datetimeFigureOut">
              <a:rPr lang="nb-NO" smtClean="0"/>
              <a:t>07.04.2024</a:t>
            </a:fld>
            <a:endParaRPr lang="nb-NO"/>
          </a:p>
        </p:txBody>
      </p:sp>
      <p:sp>
        <p:nvSpPr>
          <p:cNvPr id="5" name="Footer Placeholder 4">
            <a:extLst>
              <a:ext uri="{FF2B5EF4-FFF2-40B4-BE49-F238E27FC236}">
                <a16:creationId xmlns:a16="http://schemas.microsoft.com/office/drawing/2014/main" id="{B951C307-9AEA-E63D-8882-A5655547F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6C790E17-7434-88C7-BCBF-6007B8C3BA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3E91B-54F4-499F-9674-F0889CEE787B}" type="slidenum">
              <a:rPr lang="nb-NO" smtClean="0"/>
              <a:t>‹#›</a:t>
            </a:fld>
            <a:endParaRPr lang="nb-NO"/>
          </a:p>
        </p:txBody>
      </p:sp>
    </p:spTree>
    <p:extLst>
      <p:ext uri="{BB962C8B-B14F-4D97-AF65-F5344CB8AC3E}">
        <p14:creationId xmlns:p14="http://schemas.microsoft.com/office/powerpoint/2010/main" val="178283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D9EDB535-6620-AC3E-7649-D0F526EE230E}"/>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9959017C-A881-D148-4584-045AAED097ED}"/>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C9B2D2EE-E64A-AE75-9117-F85DDC126F16}"/>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F3988A39-AA2F-8120-E723-91F2CD97F7EC}"/>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8" name="Google Shape;82;p13">
            <a:extLst>
              <a:ext uri="{FF2B5EF4-FFF2-40B4-BE49-F238E27FC236}">
                <a16:creationId xmlns:a16="http://schemas.microsoft.com/office/drawing/2014/main" id="{E8D063BA-D2A6-93CE-817C-1A583B847D4D}"/>
              </a:ext>
            </a:extLst>
          </p:cNvPr>
          <p:cNvSpPr txBox="1"/>
          <p:nvPr/>
        </p:nvSpPr>
        <p:spPr>
          <a:xfrm>
            <a:off x="4011635" y="2973160"/>
            <a:ext cx="422040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5400">
              <a:solidFill>
                <a:schemeClr val="dk2"/>
              </a:solidFill>
            </a:endParaRPr>
          </a:p>
        </p:txBody>
      </p:sp>
      <p:sp>
        <p:nvSpPr>
          <p:cNvPr id="9" name="Google Shape;83;p13">
            <a:extLst>
              <a:ext uri="{FF2B5EF4-FFF2-40B4-BE49-F238E27FC236}">
                <a16:creationId xmlns:a16="http://schemas.microsoft.com/office/drawing/2014/main" id="{EB1FA464-CFCC-5704-E805-55D66EAB495A}"/>
              </a:ext>
            </a:extLst>
          </p:cNvPr>
          <p:cNvSpPr txBox="1">
            <a:spLocks/>
          </p:cNvSpPr>
          <p:nvPr/>
        </p:nvSpPr>
        <p:spPr>
          <a:xfrm>
            <a:off x="1723313" y="-203706"/>
            <a:ext cx="8520600"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5400" dirty="0">
                <a:solidFill>
                  <a:srgbClr val="1C4587"/>
                </a:solidFill>
              </a:rPr>
              <a:t>Revenue Models</a:t>
            </a:r>
          </a:p>
        </p:txBody>
      </p:sp>
      <p:sp>
        <p:nvSpPr>
          <p:cNvPr id="10" name="Google Shape;84;p13">
            <a:extLst>
              <a:ext uri="{FF2B5EF4-FFF2-40B4-BE49-F238E27FC236}">
                <a16:creationId xmlns:a16="http://schemas.microsoft.com/office/drawing/2014/main" id="{48896786-E4EF-BE47-E759-EE9C159C444E}"/>
              </a:ext>
            </a:extLst>
          </p:cNvPr>
          <p:cNvSpPr txBox="1">
            <a:spLocks/>
          </p:cNvSpPr>
          <p:nvPr/>
        </p:nvSpPr>
        <p:spPr>
          <a:xfrm>
            <a:off x="448413" y="2223649"/>
            <a:ext cx="6450227" cy="7926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solidFill>
                  <a:srgbClr val="1C4587"/>
                </a:solidFill>
              </a:rPr>
              <a:t>A revenue model is a plan for earning revenue from a business or project. It explains different mechanisms of revenue generation and its sources.</a:t>
            </a:r>
          </a:p>
          <a:p>
            <a:pPr algn="l">
              <a:spcBef>
                <a:spcPts val="0"/>
              </a:spcBef>
            </a:pPr>
            <a:endParaRPr lang="en-US" dirty="0">
              <a:solidFill>
                <a:srgbClr val="1C4587"/>
              </a:solidFill>
            </a:endParaRPr>
          </a:p>
          <a:p>
            <a:pPr algn="l">
              <a:spcBef>
                <a:spcPts val="0"/>
              </a:spcBef>
            </a:pPr>
            <a:r>
              <a:rPr lang="en-US" dirty="0">
                <a:solidFill>
                  <a:srgbClr val="1C4587"/>
                </a:solidFill>
              </a:rPr>
              <a:t>The simplest example of a revenue model is a high-traffic blog that places ads to make money. Web resources that present content, e.g., news (value), to the public will make use of its traffic (audience) to place ads. The ads in turn will generate revenue that a website will use to cover its maintenance costs and staff salaries, leaving the profit. </a:t>
            </a:r>
          </a:p>
        </p:txBody>
      </p:sp>
      <p:pic>
        <p:nvPicPr>
          <p:cNvPr id="3" name="Picture 2" descr="A circular chart with text on it&#10;&#10;Description automatically generated">
            <a:extLst>
              <a:ext uri="{FF2B5EF4-FFF2-40B4-BE49-F238E27FC236}">
                <a16:creationId xmlns:a16="http://schemas.microsoft.com/office/drawing/2014/main" id="{07D2636D-72E3-7321-FBA5-F51932E3A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01" y="1931445"/>
            <a:ext cx="5499291" cy="4842380"/>
          </a:xfrm>
          <a:prstGeom prst="rect">
            <a:avLst/>
          </a:prstGeom>
        </p:spPr>
      </p:pic>
    </p:spTree>
    <p:extLst>
      <p:ext uri="{BB962C8B-B14F-4D97-AF65-F5344CB8AC3E}">
        <p14:creationId xmlns:p14="http://schemas.microsoft.com/office/powerpoint/2010/main" val="2102786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8A99A-FE70-0BDD-5A9D-41E0A3DAA5B8}"/>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D136748E-BAEE-BA86-CEF8-DA3C95569BA3}"/>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404D4973-FA01-CAA3-7D0B-F2FBA5904171}"/>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EB0C52A4-8C62-C689-5EDD-D015326A3C81}"/>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F4BF691A-AE3F-BC33-754B-43986FAE2253}"/>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2" name="Google Shape;83;p13">
            <a:extLst>
              <a:ext uri="{FF2B5EF4-FFF2-40B4-BE49-F238E27FC236}">
                <a16:creationId xmlns:a16="http://schemas.microsoft.com/office/drawing/2014/main" id="{FBBAB53D-8609-F3EF-B865-857DA55C445F}"/>
              </a:ext>
            </a:extLst>
          </p:cNvPr>
          <p:cNvSpPr txBox="1">
            <a:spLocks/>
          </p:cNvSpPr>
          <p:nvPr/>
        </p:nvSpPr>
        <p:spPr>
          <a:xfrm>
            <a:off x="-77919" y="-393204"/>
            <a:ext cx="9124852"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err="1">
                <a:solidFill>
                  <a:srgbClr val="1C4587"/>
                </a:solidFill>
              </a:rPr>
              <a:t>Add</a:t>
            </a:r>
            <a:r>
              <a:rPr lang="nb-NO" sz="4000" dirty="0">
                <a:solidFill>
                  <a:srgbClr val="1C4587"/>
                </a:solidFill>
              </a:rPr>
              <a:t> </a:t>
            </a:r>
            <a:r>
              <a:rPr lang="nb-NO" sz="4000" dirty="0" err="1">
                <a:solidFill>
                  <a:srgbClr val="1C4587"/>
                </a:solidFill>
              </a:rPr>
              <a:t>revenue</a:t>
            </a:r>
            <a:r>
              <a:rPr lang="nb-NO" sz="4000" dirty="0">
                <a:solidFill>
                  <a:srgbClr val="1C4587"/>
                </a:solidFill>
              </a:rPr>
              <a:t> (advertising) </a:t>
            </a:r>
            <a:r>
              <a:rPr lang="nb-NO" sz="4000" dirty="0" err="1">
                <a:solidFill>
                  <a:srgbClr val="1C4587"/>
                </a:solidFill>
              </a:rPr>
              <a:t>revenue</a:t>
            </a:r>
            <a:r>
              <a:rPr lang="nb-NO" sz="4000" dirty="0">
                <a:solidFill>
                  <a:srgbClr val="1C4587"/>
                </a:solidFill>
              </a:rPr>
              <a:t> </a:t>
            </a:r>
            <a:r>
              <a:rPr lang="nb-NO" sz="4000" dirty="0" err="1">
                <a:solidFill>
                  <a:srgbClr val="1C4587"/>
                </a:solidFill>
              </a:rPr>
              <a:t>models</a:t>
            </a:r>
            <a:endParaRPr lang="nb-NO" sz="4000" dirty="0">
              <a:solidFill>
                <a:srgbClr val="1C4587"/>
              </a:solidFill>
            </a:endParaRPr>
          </a:p>
        </p:txBody>
      </p:sp>
      <p:sp>
        <p:nvSpPr>
          <p:cNvPr id="3" name="TextBox 2">
            <a:extLst>
              <a:ext uri="{FF2B5EF4-FFF2-40B4-BE49-F238E27FC236}">
                <a16:creationId xmlns:a16="http://schemas.microsoft.com/office/drawing/2014/main" id="{32941BAF-9680-A0A2-2C54-5D6FDE6BA461}"/>
              </a:ext>
            </a:extLst>
          </p:cNvPr>
          <p:cNvSpPr txBox="1"/>
          <p:nvPr/>
        </p:nvSpPr>
        <p:spPr>
          <a:xfrm>
            <a:off x="186869" y="1879600"/>
            <a:ext cx="6163131" cy="1815882"/>
          </a:xfrm>
          <a:prstGeom prst="rect">
            <a:avLst/>
          </a:prstGeom>
          <a:noFill/>
        </p:spPr>
        <p:txBody>
          <a:bodyPr wrap="square" rtlCol="0">
            <a:spAutoFit/>
          </a:bodyPr>
          <a:lstStyle/>
          <a:p>
            <a:r>
              <a:rPr lang="en-US" sz="2800" dirty="0">
                <a:solidFill>
                  <a:srgbClr val="1C4587"/>
                </a:solidFill>
                <a:latin typeface="+mj-lt"/>
                <a:ea typeface="+mj-ea"/>
                <a:cs typeface="+mj-cs"/>
              </a:rPr>
              <a:t>An advertising revenue model is a business model where a company generates revenue by selling advertising space on their platform.</a:t>
            </a:r>
            <a:endParaRPr lang="nb-NO" sz="2800" dirty="0">
              <a:solidFill>
                <a:srgbClr val="1C4587"/>
              </a:solidFill>
              <a:latin typeface="+mj-lt"/>
              <a:ea typeface="+mj-ea"/>
              <a:cs typeface="+mj-cs"/>
            </a:endParaRPr>
          </a:p>
        </p:txBody>
      </p:sp>
      <p:pic>
        <p:nvPicPr>
          <p:cNvPr id="10" name="Picture 9" descr="A diagram of a marketing model&#10;&#10;Description automatically generated">
            <a:extLst>
              <a:ext uri="{FF2B5EF4-FFF2-40B4-BE49-F238E27FC236}">
                <a16:creationId xmlns:a16="http://schemas.microsoft.com/office/drawing/2014/main" id="{A50D1C1D-8269-77C9-2EDE-61047C584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605" y="1805844"/>
            <a:ext cx="3618196" cy="4137756"/>
          </a:xfrm>
          <a:prstGeom prst="rect">
            <a:avLst/>
          </a:prstGeom>
        </p:spPr>
      </p:pic>
    </p:spTree>
    <p:extLst>
      <p:ext uri="{BB962C8B-B14F-4D97-AF65-F5344CB8AC3E}">
        <p14:creationId xmlns:p14="http://schemas.microsoft.com/office/powerpoint/2010/main" val="166841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1ACAF-9469-3235-3346-7CD19B370436}"/>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E4A90F2C-304B-26DC-9EB0-E320AD82725D}"/>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B185101C-A1F5-4D58-2C77-286C506A8328}"/>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23EEBFC9-3D43-17E2-C79F-C06CE41C24A1}"/>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F11165B7-052E-672F-FA8A-410C0B248491}"/>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2" name="Google Shape;83;p13">
            <a:extLst>
              <a:ext uri="{FF2B5EF4-FFF2-40B4-BE49-F238E27FC236}">
                <a16:creationId xmlns:a16="http://schemas.microsoft.com/office/drawing/2014/main" id="{F13E06BB-581B-4E4A-DBF6-1A7A5716CF55}"/>
              </a:ext>
            </a:extLst>
          </p:cNvPr>
          <p:cNvSpPr txBox="1">
            <a:spLocks/>
          </p:cNvSpPr>
          <p:nvPr/>
        </p:nvSpPr>
        <p:spPr>
          <a:xfrm>
            <a:off x="-590452" y="-464324"/>
            <a:ext cx="6544212"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a:solidFill>
                  <a:srgbClr val="1C4587"/>
                </a:solidFill>
              </a:rPr>
              <a:t>Subscription </a:t>
            </a:r>
            <a:r>
              <a:rPr lang="nb-NO" sz="4000" dirty="0" err="1">
                <a:solidFill>
                  <a:srgbClr val="1C4587"/>
                </a:solidFill>
              </a:rPr>
              <a:t>model</a:t>
            </a:r>
            <a:r>
              <a:rPr lang="nb-NO" sz="4000" dirty="0">
                <a:solidFill>
                  <a:srgbClr val="1C4587"/>
                </a:solidFill>
              </a:rPr>
              <a:t> </a:t>
            </a:r>
          </a:p>
        </p:txBody>
      </p:sp>
      <p:sp>
        <p:nvSpPr>
          <p:cNvPr id="3" name="TextBox 2">
            <a:extLst>
              <a:ext uri="{FF2B5EF4-FFF2-40B4-BE49-F238E27FC236}">
                <a16:creationId xmlns:a16="http://schemas.microsoft.com/office/drawing/2014/main" id="{6DCFCB53-BA5B-AD52-2A8D-880CD7AE327D}"/>
              </a:ext>
            </a:extLst>
          </p:cNvPr>
          <p:cNvSpPr txBox="1"/>
          <p:nvPr/>
        </p:nvSpPr>
        <p:spPr>
          <a:xfrm>
            <a:off x="186869" y="1879600"/>
            <a:ext cx="6163131" cy="1815882"/>
          </a:xfrm>
          <a:prstGeom prst="rect">
            <a:avLst/>
          </a:prstGeom>
          <a:noFill/>
        </p:spPr>
        <p:txBody>
          <a:bodyPr wrap="square" rtlCol="0">
            <a:spAutoFit/>
          </a:bodyPr>
          <a:lstStyle/>
          <a:p>
            <a:r>
              <a:rPr lang="en-US" sz="2800" dirty="0">
                <a:solidFill>
                  <a:srgbClr val="1C4587"/>
                </a:solidFill>
                <a:latin typeface="+mj-lt"/>
                <a:ea typeface="+mj-ea"/>
                <a:cs typeface="+mj-cs"/>
              </a:rPr>
              <a:t>The subscription revenue model generates revenue by charging customers a recurring fee that is processed at regular intervals.</a:t>
            </a:r>
            <a:endParaRPr lang="nb-NO" sz="2800" dirty="0">
              <a:solidFill>
                <a:srgbClr val="1C4587"/>
              </a:solidFill>
              <a:latin typeface="+mj-lt"/>
              <a:ea typeface="+mj-ea"/>
              <a:cs typeface="+mj-cs"/>
            </a:endParaRPr>
          </a:p>
        </p:txBody>
      </p:sp>
      <p:pic>
        <p:nvPicPr>
          <p:cNvPr id="10" name="Picture 9" descr="A diagram of a company&#10;&#10;Description automatically generated">
            <a:extLst>
              <a:ext uri="{FF2B5EF4-FFF2-40B4-BE49-F238E27FC236}">
                <a16:creationId xmlns:a16="http://schemas.microsoft.com/office/drawing/2014/main" id="{3D9935E1-6211-E8C9-DB78-23FC8005CE55}"/>
              </a:ext>
            </a:extLst>
          </p:cNvPr>
          <p:cNvPicPr>
            <a:picLocks noChangeAspect="1"/>
          </p:cNvPicPr>
          <p:nvPr/>
        </p:nvPicPr>
        <p:blipFill rotWithShape="1">
          <a:blip r:embed="rId3">
            <a:extLst>
              <a:ext uri="{28A0092B-C50C-407E-A947-70E740481C1C}">
                <a14:useLocalDpi xmlns:a14="http://schemas.microsoft.com/office/drawing/2010/main" val="0"/>
              </a:ext>
            </a:extLst>
          </a:blip>
          <a:srcRect l="7082" r="5952" b="27471"/>
          <a:stretch/>
        </p:blipFill>
        <p:spPr>
          <a:xfrm>
            <a:off x="6268720" y="1811560"/>
            <a:ext cx="5821680" cy="3234879"/>
          </a:xfrm>
          <a:prstGeom prst="rect">
            <a:avLst/>
          </a:prstGeom>
        </p:spPr>
      </p:pic>
    </p:spTree>
    <p:extLst>
      <p:ext uri="{BB962C8B-B14F-4D97-AF65-F5344CB8AC3E}">
        <p14:creationId xmlns:p14="http://schemas.microsoft.com/office/powerpoint/2010/main" val="801409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92AAA-38EF-DF7E-F28B-62BC442A291F}"/>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B67F12FE-5B2E-A204-1D27-2921DCB5940C}"/>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7DC7271F-3B73-F0AF-1860-AEB067D155BD}"/>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5C21209F-C838-6C05-A159-6BAB8086D647}"/>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0F4252B6-C6EB-39A3-194D-B11B288BDD43}"/>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2" name="Google Shape;83;p13">
            <a:extLst>
              <a:ext uri="{FF2B5EF4-FFF2-40B4-BE49-F238E27FC236}">
                <a16:creationId xmlns:a16="http://schemas.microsoft.com/office/drawing/2014/main" id="{0D3808C7-F802-151F-0FEA-27611CF7B8B6}"/>
              </a:ext>
            </a:extLst>
          </p:cNvPr>
          <p:cNvSpPr txBox="1">
            <a:spLocks/>
          </p:cNvSpPr>
          <p:nvPr/>
        </p:nvSpPr>
        <p:spPr>
          <a:xfrm>
            <a:off x="-194212" y="-369650"/>
            <a:ext cx="6544212"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err="1">
                <a:solidFill>
                  <a:srgbClr val="1C4587"/>
                </a:solidFill>
              </a:rPr>
              <a:t>Freemium</a:t>
            </a:r>
            <a:r>
              <a:rPr lang="nb-NO" sz="4000" dirty="0">
                <a:solidFill>
                  <a:srgbClr val="1C4587"/>
                </a:solidFill>
              </a:rPr>
              <a:t> </a:t>
            </a:r>
            <a:r>
              <a:rPr lang="nb-NO" sz="4000" dirty="0" err="1">
                <a:solidFill>
                  <a:srgbClr val="1C4587"/>
                </a:solidFill>
              </a:rPr>
              <a:t>revenue</a:t>
            </a:r>
            <a:r>
              <a:rPr lang="nb-NO" sz="4000" dirty="0">
                <a:solidFill>
                  <a:srgbClr val="1C4587"/>
                </a:solidFill>
              </a:rPr>
              <a:t> </a:t>
            </a:r>
            <a:r>
              <a:rPr lang="nb-NO" sz="4000" dirty="0" err="1">
                <a:solidFill>
                  <a:srgbClr val="1C4587"/>
                </a:solidFill>
              </a:rPr>
              <a:t>models</a:t>
            </a:r>
            <a:endParaRPr lang="nb-NO" sz="4000" dirty="0">
              <a:solidFill>
                <a:srgbClr val="1C4587"/>
              </a:solidFill>
            </a:endParaRPr>
          </a:p>
        </p:txBody>
      </p:sp>
      <p:sp>
        <p:nvSpPr>
          <p:cNvPr id="3" name="TextBox 2">
            <a:extLst>
              <a:ext uri="{FF2B5EF4-FFF2-40B4-BE49-F238E27FC236}">
                <a16:creationId xmlns:a16="http://schemas.microsoft.com/office/drawing/2014/main" id="{89E6591F-07BD-B5B2-0C1C-86F312168062}"/>
              </a:ext>
            </a:extLst>
          </p:cNvPr>
          <p:cNvSpPr txBox="1"/>
          <p:nvPr/>
        </p:nvSpPr>
        <p:spPr>
          <a:xfrm>
            <a:off x="186869" y="1879600"/>
            <a:ext cx="6163131" cy="2246769"/>
          </a:xfrm>
          <a:prstGeom prst="rect">
            <a:avLst/>
          </a:prstGeom>
          <a:noFill/>
        </p:spPr>
        <p:txBody>
          <a:bodyPr wrap="square" rtlCol="0">
            <a:spAutoFit/>
          </a:bodyPr>
          <a:lstStyle/>
          <a:p>
            <a:r>
              <a:rPr lang="en-US" sz="2800" dirty="0">
                <a:solidFill>
                  <a:srgbClr val="1C4587"/>
                </a:solidFill>
                <a:latin typeface="+mj-lt"/>
                <a:ea typeface="+mj-ea"/>
                <a:cs typeface="+mj-cs"/>
              </a:rPr>
              <a:t>Freemium is a business model in which a company offers basic or limited features to users at no cost and then charges a premium for supplemental or advanced features.</a:t>
            </a:r>
            <a:endParaRPr lang="nb-NO" sz="2800" dirty="0">
              <a:solidFill>
                <a:srgbClr val="1C4587"/>
              </a:solidFill>
              <a:latin typeface="+mj-lt"/>
              <a:ea typeface="+mj-ea"/>
              <a:cs typeface="+mj-cs"/>
            </a:endParaRPr>
          </a:p>
        </p:txBody>
      </p:sp>
      <p:pic>
        <p:nvPicPr>
          <p:cNvPr id="10" name="Picture 9" descr="A screenshot of a computer&#10;&#10;Description automatically generated">
            <a:extLst>
              <a:ext uri="{FF2B5EF4-FFF2-40B4-BE49-F238E27FC236}">
                <a16:creationId xmlns:a16="http://schemas.microsoft.com/office/drawing/2014/main" id="{E79EE621-EE66-05C3-E3F1-A2B724711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380" y="1473488"/>
            <a:ext cx="5397106" cy="4094192"/>
          </a:xfrm>
          <a:prstGeom prst="rect">
            <a:avLst/>
          </a:prstGeom>
        </p:spPr>
      </p:pic>
    </p:spTree>
    <p:extLst>
      <p:ext uri="{BB962C8B-B14F-4D97-AF65-F5344CB8AC3E}">
        <p14:creationId xmlns:p14="http://schemas.microsoft.com/office/powerpoint/2010/main" val="281883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10602-3AD0-DA98-DA67-AFD93D6AD237}"/>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32E6BB1C-C843-48B6-BA11-30563234CFDE}"/>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11FAFF37-6D82-0AAA-F058-DF765585030A}"/>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EB32DEF5-5AB2-2A9A-D354-188470BF5B8F}"/>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4F6F05D4-2565-EB62-9BA7-FA011EBB72CC}"/>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2" name="Google Shape;83;p13">
            <a:extLst>
              <a:ext uri="{FF2B5EF4-FFF2-40B4-BE49-F238E27FC236}">
                <a16:creationId xmlns:a16="http://schemas.microsoft.com/office/drawing/2014/main" id="{13BB8F57-E5CA-BC57-8634-C1F53B600B93}"/>
              </a:ext>
            </a:extLst>
          </p:cNvPr>
          <p:cNvSpPr txBox="1">
            <a:spLocks/>
          </p:cNvSpPr>
          <p:nvPr/>
        </p:nvSpPr>
        <p:spPr>
          <a:xfrm>
            <a:off x="-590452" y="-464324"/>
            <a:ext cx="6544212"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err="1">
                <a:solidFill>
                  <a:srgbClr val="1C4587"/>
                </a:solidFill>
              </a:rPr>
              <a:t>Markup</a:t>
            </a:r>
            <a:r>
              <a:rPr lang="nb-NO" sz="4000" dirty="0">
                <a:solidFill>
                  <a:srgbClr val="1C4587"/>
                </a:solidFill>
              </a:rPr>
              <a:t> </a:t>
            </a:r>
            <a:r>
              <a:rPr lang="nb-NO" sz="4000" dirty="0" err="1">
                <a:solidFill>
                  <a:srgbClr val="1C4587"/>
                </a:solidFill>
              </a:rPr>
              <a:t>revenue</a:t>
            </a:r>
            <a:r>
              <a:rPr lang="nb-NO" sz="4000" dirty="0">
                <a:solidFill>
                  <a:srgbClr val="1C4587"/>
                </a:solidFill>
              </a:rPr>
              <a:t> </a:t>
            </a:r>
            <a:r>
              <a:rPr lang="nb-NO" sz="4000" dirty="0" err="1">
                <a:solidFill>
                  <a:srgbClr val="1C4587"/>
                </a:solidFill>
              </a:rPr>
              <a:t>models</a:t>
            </a:r>
            <a:endParaRPr lang="nb-NO" sz="4000" dirty="0">
              <a:solidFill>
                <a:srgbClr val="1C4587"/>
              </a:solidFill>
            </a:endParaRPr>
          </a:p>
        </p:txBody>
      </p:sp>
      <p:pic>
        <p:nvPicPr>
          <p:cNvPr id="10" name="Picture 9" descr="A diagram of a change in quantity&#10;&#10;Description automatically generated">
            <a:extLst>
              <a:ext uri="{FF2B5EF4-FFF2-40B4-BE49-F238E27FC236}">
                <a16:creationId xmlns:a16="http://schemas.microsoft.com/office/drawing/2014/main" id="{C1D9262B-8C00-F3A4-2035-D071A88E3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434" y="3579874"/>
            <a:ext cx="8565931" cy="3278126"/>
          </a:xfrm>
          <a:prstGeom prst="rect">
            <a:avLst/>
          </a:prstGeom>
        </p:spPr>
      </p:pic>
      <p:sp>
        <p:nvSpPr>
          <p:cNvPr id="3" name="TextBox 2">
            <a:extLst>
              <a:ext uri="{FF2B5EF4-FFF2-40B4-BE49-F238E27FC236}">
                <a16:creationId xmlns:a16="http://schemas.microsoft.com/office/drawing/2014/main" id="{21295C65-A3BE-36FE-9352-96B3262CA379}"/>
              </a:ext>
            </a:extLst>
          </p:cNvPr>
          <p:cNvSpPr txBox="1"/>
          <p:nvPr/>
        </p:nvSpPr>
        <p:spPr>
          <a:xfrm>
            <a:off x="186869" y="1879600"/>
            <a:ext cx="6163131" cy="2246769"/>
          </a:xfrm>
          <a:prstGeom prst="rect">
            <a:avLst/>
          </a:prstGeom>
          <a:noFill/>
        </p:spPr>
        <p:txBody>
          <a:bodyPr wrap="square" rtlCol="0">
            <a:spAutoFit/>
          </a:bodyPr>
          <a:lstStyle/>
          <a:p>
            <a:r>
              <a:rPr lang="en-US" sz="2800" dirty="0">
                <a:solidFill>
                  <a:srgbClr val="1C4587"/>
                </a:solidFill>
                <a:latin typeface="+mj-lt"/>
                <a:ea typeface="+mj-ea"/>
                <a:cs typeface="+mj-cs"/>
              </a:rPr>
              <a:t>The markup revenue model is one of the most common revenue models across companies today. The idea is simple: buy or create a product, increase its price by X% and sell it to make a profit. </a:t>
            </a:r>
            <a:endParaRPr lang="nb-NO" sz="2800" dirty="0">
              <a:solidFill>
                <a:srgbClr val="1C4587"/>
              </a:solidFill>
              <a:latin typeface="+mj-lt"/>
              <a:ea typeface="+mj-ea"/>
              <a:cs typeface="+mj-cs"/>
            </a:endParaRPr>
          </a:p>
        </p:txBody>
      </p:sp>
    </p:spTree>
    <p:extLst>
      <p:ext uri="{BB962C8B-B14F-4D97-AF65-F5344CB8AC3E}">
        <p14:creationId xmlns:p14="http://schemas.microsoft.com/office/powerpoint/2010/main" val="3879314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86496-889E-BB3D-D702-44E33CE78CE7}"/>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3DED6B79-F61B-07E0-1C48-8AD8D4FA9100}"/>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3BCF013B-182E-F976-E7C8-70845D746BBA}"/>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26E165A8-BE49-98BA-C54A-8A5ADD48C0E0}"/>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0EE688AA-DBFE-EA12-453A-AC068EF5D513}"/>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2" name="Google Shape;83;p13">
            <a:extLst>
              <a:ext uri="{FF2B5EF4-FFF2-40B4-BE49-F238E27FC236}">
                <a16:creationId xmlns:a16="http://schemas.microsoft.com/office/drawing/2014/main" id="{20F8B826-8CF7-DDE3-AE72-88F577B0C5EC}"/>
              </a:ext>
            </a:extLst>
          </p:cNvPr>
          <p:cNvSpPr txBox="1">
            <a:spLocks/>
          </p:cNvSpPr>
          <p:nvPr/>
        </p:nvSpPr>
        <p:spPr>
          <a:xfrm>
            <a:off x="-478692" y="-349163"/>
            <a:ext cx="8383172"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a:solidFill>
                  <a:srgbClr val="1C4587"/>
                </a:solidFill>
              </a:rPr>
              <a:t>How to </a:t>
            </a:r>
            <a:r>
              <a:rPr lang="nb-NO" sz="4000" dirty="0" err="1">
                <a:solidFill>
                  <a:srgbClr val="1C4587"/>
                </a:solidFill>
              </a:rPr>
              <a:t>build</a:t>
            </a:r>
            <a:r>
              <a:rPr lang="nb-NO" sz="4000" dirty="0">
                <a:solidFill>
                  <a:srgbClr val="1C4587"/>
                </a:solidFill>
              </a:rPr>
              <a:t> </a:t>
            </a:r>
            <a:r>
              <a:rPr lang="nb-NO" sz="4000" dirty="0" err="1">
                <a:solidFill>
                  <a:srgbClr val="1C4587"/>
                </a:solidFill>
              </a:rPr>
              <a:t>your</a:t>
            </a:r>
            <a:r>
              <a:rPr lang="nb-NO" sz="4000" dirty="0">
                <a:solidFill>
                  <a:srgbClr val="1C4587"/>
                </a:solidFill>
              </a:rPr>
              <a:t> </a:t>
            </a:r>
            <a:r>
              <a:rPr lang="nb-NO" sz="4000" dirty="0" err="1">
                <a:solidFill>
                  <a:srgbClr val="1C4587"/>
                </a:solidFill>
              </a:rPr>
              <a:t>revenue</a:t>
            </a:r>
            <a:r>
              <a:rPr lang="nb-NO" sz="4000" dirty="0">
                <a:solidFill>
                  <a:srgbClr val="1C4587"/>
                </a:solidFill>
              </a:rPr>
              <a:t> </a:t>
            </a:r>
            <a:r>
              <a:rPr lang="nb-NO" sz="4000" dirty="0" err="1">
                <a:solidFill>
                  <a:srgbClr val="1C4587"/>
                </a:solidFill>
              </a:rPr>
              <a:t>model</a:t>
            </a:r>
            <a:r>
              <a:rPr lang="nb-NO" sz="4000" dirty="0">
                <a:solidFill>
                  <a:srgbClr val="1C4587"/>
                </a:solidFill>
              </a:rPr>
              <a:t>?</a:t>
            </a:r>
          </a:p>
        </p:txBody>
      </p:sp>
      <p:sp>
        <p:nvSpPr>
          <p:cNvPr id="3" name="TextBox 2">
            <a:extLst>
              <a:ext uri="{FF2B5EF4-FFF2-40B4-BE49-F238E27FC236}">
                <a16:creationId xmlns:a16="http://schemas.microsoft.com/office/drawing/2014/main" id="{EA3F7835-2079-8EB5-14DE-9B72EE50CE65}"/>
              </a:ext>
            </a:extLst>
          </p:cNvPr>
          <p:cNvSpPr txBox="1"/>
          <p:nvPr/>
        </p:nvSpPr>
        <p:spPr>
          <a:xfrm>
            <a:off x="186869" y="1879600"/>
            <a:ext cx="6163131" cy="523220"/>
          </a:xfrm>
          <a:prstGeom prst="rect">
            <a:avLst/>
          </a:prstGeom>
          <a:noFill/>
        </p:spPr>
        <p:txBody>
          <a:bodyPr wrap="square" rtlCol="0">
            <a:spAutoFit/>
          </a:bodyPr>
          <a:lstStyle/>
          <a:p>
            <a:r>
              <a:rPr lang="en-US" sz="2800" dirty="0">
                <a:solidFill>
                  <a:srgbClr val="1C4587"/>
                </a:solidFill>
                <a:latin typeface="+mj-lt"/>
                <a:ea typeface="+mj-ea"/>
                <a:cs typeface="+mj-cs"/>
              </a:rPr>
              <a:t>Example</a:t>
            </a:r>
            <a:endParaRPr lang="nb-NO" sz="2800" dirty="0">
              <a:solidFill>
                <a:srgbClr val="1C4587"/>
              </a:solidFill>
              <a:latin typeface="+mj-lt"/>
              <a:ea typeface="+mj-ea"/>
              <a:cs typeface="+mj-cs"/>
            </a:endParaRPr>
          </a:p>
        </p:txBody>
      </p:sp>
      <p:sp>
        <p:nvSpPr>
          <p:cNvPr id="8" name="TextBox 7">
            <a:extLst>
              <a:ext uri="{FF2B5EF4-FFF2-40B4-BE49-F238E27FC236}">
                <a16:creationId xmlns:a16="http://schemas.microsoft.com/office/drawing/2014/main" id="{84394810-82A4-7363-A692-95E8A70838C2}"/>
              </a:ext>
            </a:extLst>
          </p:cNvPr>
          <p:cNvSpPr txBox="1"/>
          <p:nvPr/>
        </p:nvSpPr>
        <p:spPr>
          <a:xfrm>
            <a:off x="1891163" y="3058160"/>
            <a:ext cx="8409674" cy="523220"/>
          </a:xfrm>
          <a:prstGeom prst="rect">
            <a:avLst/>
          </a:prstGeom>
          <a:noFill/>
        </p:spPr>
        <p:txBody>
          <a:bodyPr wrap="none" rtlCol="0">
            <a:spAutoFit/>
          </a:bodyPr>
          <a:lstStyle/>
          <a:p>
            <a:r>
              <a:rPr lang="nb-NO" sz="2800" dirty="0"/>
              <a:t>Revenue = </a:t>
            </a:r>
            <a:r>
              <a:rPr lang="nb-NO" sz="2800" dirty="0" err="1"/>
              <a:t>Average</a:t>
            </a:r>
            <a:r>
              <a:rPr lang="nb-NO" sz="2800" dirty="0"/>
              <a:t> </a:t>
            </a:r>
            <a:r>
              <a:rPr lang="nb-NO" sz="2800" dirty="0" err="1"/>
              <a:t>price</a:t>
            </a:r>
            <a:r>
              <a:rPr lang="nb-NO" sz="2800" dirty="0"/>
              <a:t> per unit * </a:t>
            </a:r>
            <a:r>
              <a:rPr lang="nb-NO" sz="2800" dirty="0" err="1"/>
              <a:t>Number</a:t>
            </a:r>
            <a:r>
              <a:rPr lang="nb-NO" sz="2800" dirty="0"/>
              <a:t> of units sold</a:t>
            </a:r>
          </a:p>
        </p:txBody>
      </p:sp>
    </p:spTree>
    <p:extLst>
      <p:ext uri="{BB962C8B-B14F-4D97-AF65-F5344CB8AC3E}">
        <p14:creationId xmlns:p14="http://schemas.microsoft.com/office/powerpoint/2010/main" val="244922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258E0-9AAD-6D6C-C84A-EF3699237D46}"/>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6F210C2E-E760-A750-1F05-B1A961922908}"/>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B1B2AF21-22DF-C6E4-69F0-6D0BC51705B7}"/>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FFF5751F-985B-9843-EB1A-05D2794026C1}"/>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593ACD6A-B036-2567-ED93-C41DF460396D}"/>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2" name="Google Shape;83;p13">
            <a:extLst>
              <a:ext uri="{FF2B5EF4-FFF2-40B4-BE49-F238E27FC236}">
                <a16:creationId xmlns:a16="http://schemas.microsoft.com/office/drawing/2014/main" id="{5D98003B-09D0-43E2-E420-6067F34D570E}"/>
              </a:ext>
            </a:extLst>
          </p:cNvPr>
          <p:cNvSpPr txBox="1">
            <a:spLocks/>
          </p:cNvSpPr>
          <p:nvPr/>
        </p:nvSpPr>
        <p:spPr>
          <a:xfrm>
            <a:off x="-478692" y="-349163"/>
            <a:ext cx="8383172"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a:solidFill>
                  <a:srgbClr val="1C4587"/>
                </a:solidFill>
              </a:rPr>
              <a:t>How to </a:t>
            </a:r>
            <a:r>
              <a:rPr lang="nb-NO" sz="4000" dirty="0" err="1">
                <a:solidFill>
                  <a:srgbClr val="1C4587"/>
                </a:solidFill>
              </a:rPr>
              <a:t>build</a:t>
            </a:r>
            <a:r>
              <a:rPr lang="nb-NO" sz="4000" dirty="0">
                <a:solidFill>
                  <a:srgbClr val="1C4587"/>
                </a:solidFill>
              </a:rPr>
              <a:t> </a:t>
            </a:r>
            <a:r>
              <a:rPr lang="nb-NO" sz="4000" dirty="0" err="1">
                <a:solidFill>
                  <a:srgbClr val="1C4587"/>
                </a:solidFill>
              </a:rPr>
              <a:t>your</a:t>
            </a:r>
            <a:r>
              <a:rPr lang="nb-NO" sz="4000" dirty="0">
                <a:solidFill>
                  <a:srgbClr val="1C4587"/>
                </a:solidFill>
              </a:rPr>
              <a:t> </a:t>
            </a:r>
            <a:r>
              <a:rPr lang="nb-NO" sz="4000" dirty="0" err="1">
                <a:solidFill>
                  <a:srgbClr val="1C4587"/>
                </a:solidFill>
              </a:rPr>
              <a:t>revenue</a:t>
            </a:r>
            <a:r>
              <a:rPr lang="nb-NO" sz="4000" dirty="0">
                <a:solidFill>
                  <a:srgbClr val="1C4587"/>
                </a:solidFill>
              </a:rPr>
              <a:t> </a:t>
            </a:r>
            <a:r>
              <a:rPr lang="nb-NO" sz="4000" dirty="0" err="1">
                <a:solidFill>
                  <a:srgbClr val="1C4587"/>
                </a:solidFill>
              </a:rPr>
              <a:t>model</a:t>
            </a:r>
            <a:r>
              <a:rPr lang="nb-NO" sz="4000" dirty="0">
                <a:solidFill>
                  <a:srgbClr val="1C4587"/>
                </a:solidFill>
              </a:rPr>
              <a:t>?</a:t>
            </a:r>
          </a:p>
        </p:txBody>
      </p:sp>
      <p:sp>
        <p:nvSpPr>
          <p:cNvPr id="3" name="TextBox 2">
            <a:extLst>
              <a:ext uri="{FF2B5EF4-FFF2-40B4-BE49-F238E27FC236}">
                <a16:creationId xmlns:a16="http://schemas.microsoft.com/office/drawing/2014/main" id="{0DBFD953-7D69-0380-42D9-4F607079C93E}"/>
              </a:ext>
            </a:extLst>
          </p:cNvPr>
          <p:cNvSpPr txBox="1"/>
          <p:nvPr/>
        </p:nvSpPr>
        <p:spPr>
          <a:xfrm>
            <a:off x="186869" y="1879600"/>
            <a:ext cx="6163131" cy="523220"/>
          </a:xfrm>
          <a:prstGeom prst="rect">
            <a:avLst/>
          </a:prstGeom>
          <a:noFill/>
        </p:spPr>
        <p:txBody>
          <a:bodyPr wrap="square" rtlCol="0">
            <a:spAutoFit/>
          </a:bodyPr>
          <a:lstStyle/>
          <a:p>
            <a:r>
              <a:rPr lang="en-US" sz="2800" dirty="0">
                <a:solidFill>
                  <a:srgbClr val="1C4587"/>
                </a:solidFill>
                <a:latin typeface="+mj-lt"/>
                <a:ea typeface="+mj-ea"/>
                <a:cs typeface="+mj-cs"/>
              </a:rPr>
              <a:t>Example</a:t>
            </a:r>
            <a:endParaRPr lang="nb-NO" sz="2800" dirty="0">
              <a:solidFill>
                <a:srgbClr val="1C4587"/>
              </a:solidFill>
              <a:latin typeface="+mj-lt"/>
              <a:ea typeface="+mj-ea"/>
              <a:cs typeface="+mj-cs"/>
            </a:endParaRPr>
          </a:p>
        </p:txBody>
      </p:sp>
      <p:sp>
        <p:nvSpPr>
          <p:cNvPr id="8" name="TextBox 7">
            <a:extLst>
              <a:ext uri="{FF2B5EF4-FFF2-40B4-BE49-F238E27FC236}">
                <a16:creationId xmlns:a16="http://schemas.microsoft.com/office/drawing/2014/main" id="{B6666F0B-76C7-BEA8-15D1-8AA2618EF131}"/>
              </a:ext>
            </a:extLst>
          </p:cNvPr>
          <p:cNvSpPr txBox="1"/>
          <p:nvPr/>
        </p:nvSpPr>
        <p:spPr>
          <a:xfrm>
            <a:off x="1906618" y="1879600"/>
            <a:ext cx="8409674" cy="523220"/>
          </a:xfrm>
          <a:prstGeom prst="rect">
            <a:avLst/>
          </a:prstGeom>
          <a:noFill/>
        </p:spPr>
        <p:txBody>
          <a:bodyPr wrap="none" rtlCol="0">
            <a:spAutoFit/>
          </a:bodyPr>
          <a:lstStyle/>
          <a:p>
            <a:r>
              <a:rPr lang="nb-NO" sz="2800" dirty="0"/>
              <a:t>Revenue = </a:t>
            </a:r>
            <a:r>
              <a:rPr lang="nb-NO" sz="2800" dirty="0" err="1"/>
              <a:t>Average</a:t>
            </a:r>
            <a:r>
              <a:rPr lang="nb-NO" sz="2800" dirty="0"/>
              <a:t> </a:t>
            </a:r>
            <a:r>
              <a:rPr lang="nb-NO" sz="2800" dirty="0" err="1"/>
              <a:t>price</a:t>
            </a:r>
            <a:r>
              <a:rPr lang="nb-NO" sz="2800" dirty="0"/>
              <a:t> per unit * </a:t>
            </a:r>
            <a:r>
              <a:rPr lang="nb-NO" sz="2800" dirty="0" err="1"/>
              <a:t>Number</a:t>
            </a:r>
            <a:r>
              <a:rPr lang="nb-NO" sz="2800" dirty="0"/>
              <a:t> of units sold</a:t>
            </a:r>
          </a:p>
        </p:txBody>
      </p:sp>
      <p:sp>
        <p:nvSpPr>
          <p:cNvPr id="9" name="TextBox 8">
            <a:extLst>
              <a:ext uri="{FF2B5EF4-FFF2-40B4-BE49-F238E27FC236}">
                <a16:creationId xmlns:a16="http://schemas.microsoft.com/office/drawing/2014/main" id="{BD46BE2E-318F-E7D6-25C3-281A90C3DE60}"/>
              </a:ext>
            </a:extLst>
          </p:cNvPr>
          <p:cNvSpPr txBox="1"/>
          <p:nvPr/>
        </p:nvSpPr>
        <p:spPr>
          <a:xfrm>
            <a:off x="598567" y="2780398"/>
            <a:ext cx="2616101" cy="1477328"/>
          </a:xfrm>
          <a:prstGeom prst="rect">
            <a:avLst/>
          </a:prstGeom>
          <a:noFill/>
        </p:spPr>
        <p:txBody>
          <a:bodyPr wrap="none" rtlCol="0">
            <a:spAutoFit/>
          </a:bodyPr>
          <a:lstStyle/>
          <a:p>
            <a:r>
              <a:rPr lang="nb-NO" b="1" dirty="0" err="1"/>
              <a:t>Selling</a:t>
            </a:r>
            <a:r>
              <a:rPr lang="nb-NO" b="1" dirty="0"/>
              <a:t> </a:t>
            </a:r>
            <a:r>
              <a:rPr lang="nb-NO" b="1" dirty="0" err="1"/>
              <a:t>swimming</a:t>
            </a:r>
            <a:r>
              <a:rPr lang="nb-NO" b="1" dirty="0"/>
              <a:t> </a:t>
            </a:r>
            <a:r>
              <a:rPr lang="nb-NO" b="1" dirty="0" err="1"/>
              <a:t>courses</a:t>
            </a:r>
            <a:endParaRPr lang="nb-NO" b="1" dirty="0"/>
          </a:p>
          <a:p>
            <a:endParaRPr lang="nb-NO" b="1" dirty="0"/>
          </a:p>
          <a:p>
            <a:r>
              <a:rPr lang="nb-NO" b="1" dirty="0"/>
              <a:t>1- Course </a:t>
            </a:r>
            <a:r>
              <a:rPr lang="nb-NO" b="1" dirty="0" err="1"/>
              <a:t>fee</a:t>
            </a:r>
            <a:endParaRPr lang="nb-NO" b="1" dirty="0"/>
          </a:p>
          <a:p>
            <a:r>
              <a:rPr lang="nb-NO" b="1" dirty="0"/>
              <a:t>2- </a:t>
            </a:r>
            <a:r>
              <a:rPr lang="nb-NO" b="1" dirty="0" err="1"/>
              <a:t>Donation</a:t>
            </a:r>
            <a:endParaRPr lang="nb-NO" b="1" dirty="0"/>
          </a:p>
          <a:p>
            <a:r>
              <a:rPr lang="nb-NO" b="1" dirty="0"/>
              <a:t>3- Affiliated </a:t>
            </a:r>
            <a:r>
              <a:rPr lang="nb-NO" b="1" dirty="0" err="1"/>
              <a:t>market</a:t>
            </a:r>
            <a:endParaRPr lang="nb-NO" b="1" dirty="0"/>
          </a:p>
        </p:txBody>
      </p:sp>
      <p:sp>
        <p:nvSpPr>
          <p:cNvPr id="10" name="TextBox 9">
            <a:extLst>
              <a:ext uri="{FF2B5EF4-FFF2-40B4-BE49-F238E27FC236}">
                <a16:creationId xmlns:a16="http://schemas.microsoft.com/office/drawing/2014/main" id="{887E7A3D-F7FE-A0C9-74B3-10FDA36D96F1}"/>
              </a:ext>
            </a:extLst>
          </p:cNvPr>
          <p:cNvSpPr txBox="1"/>
          <p:nvPr/>
        </p:nvSpPr>
        <p:spPr>
          <a:xfrm>
            <a:off x="598566" y="4257726"/>
            <a:ext cx="3497304" cy="923330"/>
          </a:xfrm>
          <a:prstGeom prst="rect">
            <a:avLst/>
          </a:prstGeom>
          <a:noFill/>
        </p:spPr>
        <p:txBody>
          <a:bodyPr wrap="none" rtlCol="0">
            <a:spAutoFit/>
          </a:bodyPr>
          <a:lstStyle/>
          <a:p>
            <a:endParaRPr lang="nb-NO" b="1" dirty="0"/>
          </a:p>
          <a:p>
            <a:r>
              <a:rPr lang="nb-NO" b="1" dirty="0"/>
              <a:t>4- Advertising (</a:t>
            </a:r>
            <a:r>
              <a:rPr lang="nb-NO" b="1" dirty="0" err="1"/>
              <a:t>using</a:t>
            </a:r>
            <a:r>
              <a:rPr lang="nb-NO" b="1" dirty="0"/>
              <a:t> </a:t>
            </a:r>
            <a:r>
              <a:rPr lang="nb-NO" b="1" dirty="0" err="1"/>
              <a:t>your</a:t>
            </a:r>
            <a:r>
              <a:rPr lang="nb-NO" b="1" dirty="0"/>
              <a:t> website)</a:t>
            </a:r>
          </a:p>
          <a:p>
            <a:r>
              <a:rPr lang="nb-NO" b="1" dirty="0"/>
              <a:t>5- </a:t>
            </a:r>
            <a:r>
              <a:rPr lang="nb-NO" b="1" dirty="0" err="1"/>
              <a:t>Freemium</a:t>
            </a:r>
            <a:r>
              <a:rPr lang="nb-NO" b="1" dirty="0"/>
              <a:t> </a:t>
            </a:r>
            <a:r>
              <a:rPr lang="nb-NO" b="1" dirty="0" err="1"/>
              <a:t>revenue</a:t>
            </a:r>
            <a:r>
              <a:rPr lang="nb-NO" b="1" dirty="0"/>
              <a:t> </a:t>
            </a:r>
            <a:r>
              <a:rPr lang="nb-NO" b="1" dirty="0" err="1"/>
              <a:t>models</a:t>
            </a:r>
            <a:endParaRPr lang="nb-NO" b="1" dirty="0"/>
          </a:p>
        </p:txBody>
      </p:sp>
    </p:spTree>
    <p:extLst>
      <p:ext uri="{BB962C8B-B14F-4D97-AF65-F5344CB8AC3E}">
        <p14:creationId xmlns:p14="http://schemas.microsoft.com/office/powerpoint/2010/main" val="252807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06E77-14A8-5B1D-6E02-011F15C51B53}"/>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5D228CB5-833F-7998-8CA1-EA3C511CD3DA}"/>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5876E6D9-FB70-9361-AD79-C055A9772AF9}"/>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CFB7AD48-C0BC-5E3E-9356-8224E78D2B45}"/>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4FF55E53-5974-573E-B54A-91CD81A4F36E}"/>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2" name="Google Shape;83;p13">
            <a:extLst>
              <a:ext uri="{FF2B5EF4-FFF2-40B4-BE49-F238E27FC236}">
                <a16:creationId xmlns:a16="http://schemas.microsoft.com/office/drawing/2014/main" id="{D688130A-E869-5B41-ADC4-8D9EC478E2BF}"/>
              </a:ext>
            </a:extLst>
          </p:cNvPr>
          <p:cNvSpPr txBox="1">
            <a:spLocks/>
          </p:cNvSpPr>
          <p:nvPr/>
        </p:nvSpPr>
        <p:spPr>
          <a:xfrm>
            <a:off x="-478692" y="-349163"/>
            <a:ext cx="8383172"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a:solidFill>
                  <a:srgbClr val="1C4587"/>
                </a:solidFill>
              </a:rPr>
              <a:t>How to </a:t>
            </a:r>
            <a:r>
              <a:rPr lang="nb-NO" sz="4000" dirty="0" err="1">
                <a:solidFill>
                  <a:srgbClr val="1C4587"/>
                </a:solidFill>
              </a:rPr>
              <a:t>build</a:t>
            </a:r>
            <a:r>
              <a:rPr lang="nb-NO" sz="4000" dirty="0">
                <a:solidFill>
                  <a:srgbClr val="1C4587"/>
                </a:solidFill>
              </a:rPr>
              <a:t> </a:t>
            </a:r>
            <a:r>
              <a:rPr lang="nb-NO" sz="4000" dirty="0" err="1">
                <a:solidFill>
                  <a:srgbClr val="1C4587"/>
                </a:solidFill>
              </a:rPr>
              <a:t>your</a:t>
            </a:r>
            <a:r>
              <a:rPr lang="nb-NO" sz="4000" dirty="0">
                <a:solidFill>
                  <a:srgbClr val="1C4587"/>
                </a:solidFill>
              </a:rPr>
              <a:t> </a:t>
            </a:r>
            <a:r>
              <a:rPr lang="nb-NO" sz="4000" dirty="0" err="1">
                <a:solidFill>
                  <a:srgbClr val="1C4587"/>
                </a:solidFill>
              </a:rPr>
              <a:t>revenue</a:t>
            </a:r>
            <a:r>
              <a:rPr lang="nb-NO" sz="4000" dirty="0">
                <a:solidFill>
                  <a:srgbClr val="1C4587"/>
                </a:solidFill>
              </a:rPr>
              <a:t> </a:t>
            </a:r>
            <a:r>
              <a:rPr lang="nb-NO" sz="4000" dirty="0" err="1">
                <a:solidFill>
                  <a:srgbClr val="1C4587"/>
                </a:solidFill>
              </a:rPr>
              <a:t>model</a:t>
            </a:r>
            <a:r>
              <a:rPr lang="nb-NO" sz="4000" dirty="0">
                <a:solidFill>
                  <a:srgbClr val="1C4587"/>
                </a:solidFill>
              </a:rPr>
              <a:t>?</a:t>
            </a:r>
          </a:p>
        </p:txBody>
      </p:sp>
      <p:sp>
        <p:nvSpPr>
          <p:cNvPr id="3" name="TextBox 2">
            <a:extLst>
              <a:ext uri="{FF2B5EF4-FFF2-40B4-BE49-F238E27FC236}">
                <a16:creationId xmlns:a16="http://schemas.microsoft.com/office/drawing/2014/main" id="{D47143E4-FB71-4F1E-88AD-D175D054848B}"/>
              </a:ext>
            </a:extLst>
          </p:cNvPr>
          <p:cNvSpPr txBox="1"/>
          <p:nvPr/>
        </p:nvSpPr>
        <p:spPr>
          <a:xfrm>
            <a:off x="186869" y="1879600"/>
            <a:ext cx="6163131" cy="523220"/>
          </a:xfrm>
          <a:prstGeom prst="rect">
            <a:avLst/>
          </a:prstGeom>
          <a:noFill/>
        </p:spPr>
        <p:txBody>
          <a:bodyPr wrap="square" rtlCol="0">
            <a:spAutoFit/>
          </a:bodyPr>
          <a:lstStyle/>
          <a:p>
            <a:r>
              <a:rPr lang="en-US" sz="2800" dirty="0">
                <a:solidFill>
                  <a:srgbClr val="1C4587"/>
                </a:solidFill>
                <a:latin typeface="+mj-lt"/>
                <a:ea typeface="+mj-ea"/>
                <a:cs typeface="+mj-cs"/>
              </a:rPr>
              <a:t>Example</a:t>
            </a:r>
            <a:endParaRPr lang="nb-NO" sz="2800" dirty="0">
              <a:solidFill>
                <a:srgbClr val="1C4587"/>
              </a:solidFill>
              <a:latin typeface="+mj-lt"/>
              <a:ea typeface="+mj-ea"/>
              <a:cs typeface="+mj-cs"/>
            </a:endParaRPr>
          </a:p>
        </p:txBody>
      </p:sp>
      <p:sp>
        <p:nvSpPr>
          <p:cNvPr id="8" name="TextBox 7">
            <a:extLst>
              <a:ext uri="{FF2B5EF4-FFF2-40B4-BE49-F238E27FC236}">
                <a16:creationId xmlns:a16="http://schemas.microsoft.com/office/drawing/2014/main" id="{306C7B0E-33E6-A676-D7F0-5129BAFC76C7}"/>
              </a:ext>
            </a:extLst>
          </p:cNvPr>
          <p:cNvSpPr txBox="1"/>
          <p:nvPr/>
        </p:nvSpPr>
        <p:spPr>
          <a:xfrm>
            <a:off x="1906618" y="1879600"/>
            <a:ext cx="8409674" cy="523220"/>
          </a:xfrm>
          <a:prstGeom prst="rect">
            <a:avLst/>
          </a:prstGeom>
          <a:noFill/>
        </p:spPr>
        <p:txBody>
          <a:bodyPr wrap="none" rtlCol="0">
            <a:spAutoFit/>
          </a:bodyPr>
          <a:lstStyle/>
          <a:p>
            <a:r>
              <a:rPr lang="nb-NO" sz="2800" dirty="0"/>
              <a:t>Revenue = </a:t>
            </a:r>
            <a:r>
              <a:rPr lang="nb-NO" sz="2800" dirty="0" err="1"/>
              <a:t>Average</a:t>
            </a:r>
            <a:r>
              <a:rPr lang="nb-NO" sz="2800" dirty="0"/>
              <a:t> </a:t>
            </a:r>
            <a:r>
              <a:rPr lang="nb-NO" sz="2800" dirty="0" err="1"/>
              <a:t>price</a:t>
            </a:r>
            <a:r>
              <a:rPr lang="nb-NO" sz="2800" dirty="0"/>
              <a:t> per unit * </a:t>
            </a:r>
            <a:r>
              <a:rPr lang="nb-NO" sz="2800" dirty="0" err="1"/>
              <a:t>Number</a:t>
            </a:r>
            <a:r>
              <a:rPr lang="nb-NO" sz="2800" dirty="0"/>
              <a:t> of units sold</a:t>
            </a:r>
          </a:p>
        </p:txBody>
      </p:sp>
      <p:sp>
        <p:nvSpPr>
          <p:cNvPr id="9" name="TextBox 8">
            <a:extLst>
              <a:ext uri="{FF2B5EF4-FFF2-40B4-BE49-F238E27FC236}">
                <a16:creationId xmlns:a16="http://schemas.microsoft.com/office/drawing/2014/main" id="{1180080C-99AF-C120-148C-BB1DC30FF68F}"/>
              </a:ext>
            </a:extLst>
          </p:cNvPr>
          <p:cNvSpPr txBox="1"/>
          <p:nvPr/>
        </p:nvSpPr>
        <p:spPr>
          <a:xfrm>
            <a:off x="598567" y="2780398"/>
            <a:ext cx="6302174" cy="1477328"/>
          </a:xfrm>
          <a:prstGeom prst="rect">
            <a:avLst/>
          </a:prstGeom>
          <a:noFill/>
        </p:spPr>
        <p:txBody>
          <a:bodyPr wrap="none" rtlCol="0">
            <a:spAutoFit/>
          </a:bodyPr>
          <a:lstStyle/>
          <a:p>
            <a:r>
              <a:rPr lang="nb-NO" b="1" dirty="0" err="1"/>
              <a:t>Selling</a:t>
            </a:r>
            <a:r>
              <a:rPr lang="nb-NO" b="1" dirty="0"/>
              <a:t> </a:t>
            </a:r>
            <a:r>
              <a:rPr lang="nb-NO" b="1" dirty="0" err="1"/>
              <a:t>swimming</a:t>
            </a:r>
            <a:r>
              <a:rPr lang="nb-NO" b="1" dirty="0"/>
              <a:t> </a:t>
            </a:r>
            <a:r>
              <a:rPr lang="nb-NO" b="1" dirty="0" err="1"/>
              <a:t>courses</a:t>
            </a:r>
            <a:endParaRPr lang="nb-NO" b="1" dirty="0"/>
          </a:p>
          <a:p>
            <a:endParaRPr lang="nb-NO" b="1" dirty="0"/>
          </a:p>
          <a:p>
            <a:r>
              <a:rPr lang="nb-NO" b="1" dirty="0"/>
              <a:t>1- Course </a:t>
            </a:r>
            <a:r>
              <a:rPr lang="nb-NO" b="1" dirty="0" err="1"/>
              <a:t>fee</a:t>
            </a:r>
            <a:r>
              <a:rPr lang="nb-NO" b="1" dirty="0"/>
              <a:t> (</a:t>
            </a:r>
            <a:r>
              <a:rPr lang="nb-NO" b="1" dirty="0" err="1"/>
              <a:t>who</a:t>
            </a:r>
            <a:r>
              <a:rPr lang="nb-NO" b="1" dirty="0"/>
              <a:t> </a:t>
            </a:r>
            <a:r>
              <a:rPr lang="nb-NO" b="1" dirty="0" err="1"/>
              <a:t>pays</a:t>
            </a:r>
            <a:r>
              <a:rPr lang="nb-NO" b="1" dirty="0"/>
              <a:t>? – </a:t>
            </a:r>
            <a:r>
              <a:rPr lang="nb-NO" b="1" dirty="0" err="1"/>
              <a:t>Parents</a:t>
            </a:r>
            <a:r>
              <a:rPr lang="nb-NO" b="1" dirty="0"/>
              <a:t>, Kids, Schools, </a:t>
            </a:r>
            <a:r>
              <a:rPr lang="nb-NO" b="1" dirty="0" err="1"/>
              <a:t>Municipality</a:t>
            </a:r>
            <a:r>
              <a:rPr lang="nb-NO" b="1" dirty="0"/>
              <a:t>)</a:t>
            </a:r>
          </a:p>
          <a:p>
            <a:r>
              <a:rPr lang="nb-NO" b="1" dirty="0"/>
              <a:t>2- </a:t>
            </a:r>
            <a:r>
              <a:rPr lang="nb-NO" b="1" dirty="0" err="1"/>
              <a:t>Donation</a:t>
            </a:r>
            <a:r>
              <a:rPr lang="nb-NO" b="1" dirty="0"/>
              <a:t>/sponsor (</a:t>
            </a:r>
            <a:r>
              <a:rPr lang="nb-NO" b="1" dirty="0" err="1"/>
              <a:t>companies</a:t>
            </a:r>
            <a:r>
              <a:rPr lang="nb-NO" b="1" dirty="0"/>
              <a:t>, </a:t>
            </a:r>
            <a:r>
              <a:rPr lang="nb-NO" b="1" dirty="0" err="1"/>
              <a:t>municipality</a:t>
            </a:r>
            <a:r>
              <a:rPr lang="nb-NO" b="1" dirty="0"/>
              <a:t>, NGO)</a:t>
            </a:r>
          </a:p>
          <a:p>
            <a:r>
              <a:rPr lang="nb-NO" b="1" dirty="0"/>
              <a:t>3- Affiliated </a:t>
            </a:r>
            <a:r>
              <a:rPr lang="nb-NO" b="1" dirty="0" err="1"/>
              <a:t>market</a:t>
            </a:r>
            <a:endParaRPr lang="nb-NO" b="1" dirty="0"/>
          </a:p>
        </p:txBody>
      </p:sp>
      <p:sp>
        <p:nvSpPr>
          <p:cNvPr id="10" name="TextBox 9">
            <a:extLst>
              <a:ext uri="{FF2B5EF4-FFF2-40B4-BE49-F238E27FC236}">
                <a16:creationId xmlns:a16="http://schemas.microsoft.com/office/drawing/2014/main" id="{6A2EB3F8-0A37-F8AC-756C-0E8A1F78748A}"/>
              </a:ext>
            </a:extLst>
          </p:cNvPr>
          <p:cNvSpPr txBox="1"/>
          <p:nvPr/>
        </p:nvSpPr>
        <p:spPr>
          <a:xfrm>
            <a:off x="598566" y="4257726"/>
            <a:ext cx="3497304" cy="923330"/>
          </a:xfrm>
          <a:prstGeom prst="rect">
            <a:avLst/>
          </a:prstGeom>
          <a:noFill/>
        </p:spPr>
        <p:txBody>
          <a:bodyPr wrap="none" rtlCol="0">
            <a:spAutoFit/>
          </a:bodyPr>
          <a:lstStyle/>
          <a:p>
            <a:endParaRPr lang="nb-NO" b="1" dirty="0"/>
          </a:p>
          <a:p>
            <a:r>
              <a:rPr lang="nb-NO" b="1" dirty="0"/>
              <a:t>4- Advertising (</a:t>
            </a:r>
            <a:r>
              <a:rPr lang="nb-NO" b="1" dirty="0" err="1"/>
              <a:t>using</a:t>
            </a:r>
            <a:r>
              <a:rPr lang="nb-NO" b="1" dirty="0"/>
              <a:t> </a:t>
            </a:r>
            <a:r>
              <a:rPr lang="nb-NO" b="1" dirty="0" err="1"/>
              <a:t>your</a:t>
            </a:r>
            <a:r>
              <a:rPr lang="nb-NO" b="1" dirty="0"/>
              <a:t> website)</a:t>
            </a:r>
          </a:p>
          <a:p>
            <a:r>
              <a:rPr lang="nb-NO" b="1" dirty="0"/>
              <a:t>5- </a:t>
            </a:r>
            <a:r>
              <a:rPr lang="nb-NO" b="1" dirty="0" err="1"/>
              <a:t>Freemium</a:t>
            </a:r>
            <a:r>
              <a:rPr lang="nb-NO" b="1" dirty="0"/>
              <a:t> </a:t>
            </a:r>
            <a:r>
              <a:rPr lang="nb-NO" b="1" dirty="0" err="1"/>
              <a:t>revenue</a:t>
            </a:r>
            <a:r>
              <a:rPr lang="nb-NO" b="1" dirty="0"/>
              <a:t> </a:t>
            </a:r>
            <a:r>
              <a:rPr lang="nb-NO" b="1" dirty="0" err="1"/>
              <a:t>models</a:t>
            </a:r>
            <a:endParaRPr lang="nb-NO" b="1" dirty="0"/>
          </a:p>
        </p:txBody>
      </p:sp>
    </p:spTree>
    <p:extLst>
      <p:ext uri="{BB962C8B-B14F-4D97-AF65-F5344CB8AC3E}">
        <p14:creationId xmlns:p14="http://schemas.microsoft.com/office/powerpoint/2010/main" val="362648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BE0C9-F141-A610-3AFE-8008EE9F2F6A}"/>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C1A7C250-687A-628E-12E8-A656B58611B4}"/>
              </a:ext>
            </a:extLst>
          </p:cNvPr>
          <p:cNvSpPr/>
          <p:nvPr/>
        </p:nvSpPr>
        <p:spPr>
          <a:xfrm>
            <a:off x="8818877" y="2926080"/>
            <a:ext cx="1595122" cy="326136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26">
            <a:extLst>
              <a:ext uri="{FF2B5EF4-FFF2-40B4-BE49-F238E27FC236}">
                <a16:creationId xmlns:a16="http://schemas.microsoft.com/office/drawing/2014/main" id="{F8D77B3E-450B-F96B-D12B-BBEF9F14C4FA}"/>
              </a:ext>
            </a:extLst>
          </p:cNvPr>
          <p:cNvSpPr/>
          <p:nvPr/>
        </p:nvSpPr>
        <p:spPr>
          <a:xfrm>
            <a:off x="7233917" y="2946400"/>
            <a:ext cx="1595122" cy="326136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6E2B2B11-590C-F4AB-38CB-D18A53DC8CC6}"/>
              </a:ext>
            </a:extLst>
          </p:cNvPr>
          <p:cNvSpPr/>
          <p:nvPr/>
        </p:nvSpPr>
        <p:spPr>
          <a:xfrm>
            <a:off x="4836160" y="2926080"/>
            <a:ext cx="2397759" cy="326136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4" name="Google Shape;78;p13">
            <a:extLst>
              <a:ext uri="{FF2B5EF4-FFF2-40B4-BE49-F238E27FC236}">
                <a16:creationId xmlns:a16="http://schemas.microsoft.com/office/drawing/2014/main" id="{3887DB60-4EAD-3C80-60CD-27A0CDABE353}"/>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C6DCA90B-A82D-85A3-CF56-32F3F9C3F392}"/>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6D52BB02-6AF1-EAC8-B241-6D54E7B511E5}"/>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899AADC1-47AF-3838-D19D-C55D0E4B5C19}"/>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2" name="Google Shape;83;p13">
            <a:extLst>
              <a:ext uri="{FF2B5EF4-FFF2-40B4-BE49-F238E27FC236}">
                <a16:creationId xmlns:a16="http://schemas.microsoft.com/office/drawing/2014/main" id="{0F28C568-6F76-04DB-A7EE-7CFC2F35876D}"/>
              </a:ext>
            </a:extLst>
          </p:cNvPr>
          <p:cNvSpPr txBox="1">
            <a:spLocks/>
          </p:cNvSpPr>
          <p:nvPr/>
        </p:nvSpPr>
        <p:spPr>
          <a:xfrm>
            <a:off x="-478692" y="-349163"/>
            <a:ext cx="8383172"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a:solidFill>
                  <a:srgbClr val="1C4587"/>
                </a:solidFill>
              </a:rPr>
              <a:t>How to </a:t>
            </a:r>
            <a:r>
              <a:rPr lang="nb-NO" sz="4000" dirty="0" err="1">
                <a:solidFill>
                  <a:srgbClr val="1C4587"/>
                </a:solidFill>
              </a:rPr>
              <a:t>build</a:t>
            </a:r>
            <a:r>
              <a:rPr lang="nb-NO" sz="4000" dirty="0">
                <a:solidFill>
                  <a:srgbClr val="1C4587"/>
                </a:solidFill>
              </a:rPr>
              <a:t> </a:t>
            </a:r>
            <a:r>
              <a:rPr lang="nb-NO" sz="4000" dirty="0" err="1">
                <a:solidFill>
                  <a:srgbClr val="1C4587"/>
                </a:solidFill>
              </a:rPr>
              <a:t>your</a:t>
            </a:r>
            <a:r>
              <a:rPr lang="nb-NO" sz="4000" dirty="0">
                <a:solidFill>
                  <a:srgbClr val="1C4587"/>
                </a:solidFill>
              </a:rPr>
              <a:t> </a:t>
            </a:r>
            <a:r>
              <a:rPr lang="nb-NO" sz="4000" dirty="0" err="1">
                <a:solidFill>
                  <a:srgbClr val="1C4587"/>
                </a:solidFill>
              </a:rPr>
              <a:t>revenue</a:t>
            </a:r>
            <a:r>
              <a:rPr lang="nb-NO" sz="4000" dirty="0">
                <a:solidFill>
                  <a:srgbClr val="1C4587"/>
                </a:solidFill>
              </a:rPr>
              <a:t> </a:t>
            </a:r>
            <a:r>
              <a:rPr lang="nb-NO" sz="4000" dirty="0" err="1">
                <a:solidFill>
                  <a:srgbClr val="1C4587"/>
                </a:solidFill>
              </a:rPr>
              <a:t>model</a:t>
            </a:r>
            <a:r>
              <a:rPr lang="nb-NO" sz="4000" dirty="0">
                <a:solidFill>
                  <a:srgbClr val="1C4587"/>
                </a:solidFill>
              </a:rPr>
              <a:t>?</a:t>
            </a:r>
          </a:p>
        </p:txBody>
      </p:sp>
      <p:sp>
        <p:nvSpPr>
          <p:cNvPr id="3" name="TextBox 2">
            <a:extLst>
              <a:ext uri="{FF2B5EF4-FFF2-40B4-BE49-F238E27FC236}">
                <a16:creationId xmlns:a16="http://schemas.microsoft.com/office/drawing/2014/main" id="{43BC4197-4D1E-A93B-41CF-F9A9DFCDA6BD}"/>
              </a:ext>
            </a:extLst>
          </p:cNvPr>
          <p:cNvSpPr txBox="1"/>
          <p:nvPr/>
        </p:nvSpPr>
        <p:spPr>
          <a:xfrm>
            <a:off x="186869" y="1879600"/>
            <a:ext cx="6163131" cy="523220"/>
          </a:xfrm>
          <a:prstGeom prst="rect">
            <a:avLst/>
          </a:prstGeom>
          <a:noFill/>
        </p:spPr>
        <p:txBody>
          <a:bodyPr wrap="square" rtlCol="0">
            <a:spAutoFit/>
          </a:bodyPr>
          <a:lstStyle/>
          <a:p>
            <a:r>
              <a:rPr lang="en-US" sz="2800" dirty="0">
                <a:solidFill>
                  <a:srgbClr val="1C4587"/>
                </a:solidFill>
                <a:latin typeface="+mj-lt"/>
                <a:ea typeface="+mj-ea"/>
                <a:cs typeface="+mj-cs"/>
              </a:rPr>
              <a:t>Example</a:t>
            </a:r>
            <a:endParaRPr lang="nb-NO" sz="2800" dirty="0">
              <a:solidFill>
                <a:srgbClr val="1C4587"/>
              </a:solidFill>
              <a:latin typeface="+mj-lt"/>
              <a:ea typeface="+mj-ea"/>
              <a:cs typeface="+mj-cs"/>
            </a:endParaRPr>
          </a:p>
        </p:txBody>
      </p:sp>
      <p:sp>
        <p:nvSpPr>
          <p:cNvPr id="8" name="TextBox 7">
            <a:extLst>
              <a:ext uri="{FF2B5EF4-FFF2-40B4-BE49-F238E27FC236}">
                <a16:creationId xmlns:a16="http://schemas.microsoft.com/office/drawing/2014/main" id="{7D263497-6CD8-D104-F9FF-5C6101A7CD58}"/>
              </a:ext>
            </a:extLst>
          </p:cNvPr>
          <p:cNvSpPr txBox="1"/>
          <p:nvPr/>
        </p:nvSpPr>
        <p:spPr>
          <a:xfrm>
            <a:off x="1906618" y="1879600"/>
            <a:ext cx="8409674" cy="523220"/>
          </a:xfrm>
          <a:prstGeom prst="rect">
            <a:avLst/>
          </a:prstGeom>
          <a:noFill/>
        </p:spPr>
        <p:txBody>
          <a:bodyPr wrap="none" rtlCol="0">
            <a:spAutoFit/>
          </a:bodyPr>
          <a:lstStyle/>
          <a:p>
            <a:r>
              <a:rPr lang="nb-NO" sz="2800" dirty="0"/>
              <a:t>Revenue = </a:t>
            </a:r>
            <a:r>
              <a:rPr lang="nb-NO" sz="2800" dirty="0" err="1"/>
              <a:t>Average</a:t>
            </a:r>
            <a:r>
              <a:rPr lang="nb-NO" sz="2800" dirty="0"/>
              <a:t> </a:t>
            </a:r>
            <a:r>
              <a:rPr lang="nb-NO" sz="2800" dirty="0" err="1"/>
              <a:t>price</a:t>
            </a:r>
            <a:r>
              <a:rPr lang="nb-NO" sz="2800" dirty="0"/>
              <a:t> per unit * </a:t>
            </a:r>
            <a:r>
              <a:rPr lang="nb-NO" sz="2800" dirty="0" err="1"/>
              <a:t>Number</a:t>
            </a:r>
            <a:r>
              <a:rPr lang="nb-NO" sz="2800" dirty="0"/>
              <a:t> of units sold</a:t>
            </a:r>
          </a:p>
        </p:txBody>
      </p:sp>
      <p:sp>
        <p:nvSpPr>
          <p:cNvPr id="9" name="TextBox 8">
            <a:extLst>
              <a:ext uri="{FF2B5EF4-FFF2-40B4-BE49-F238E27FC236}">
                <a16:creationId xmlns:a16="http://schemas.microsoft.com/office/drawing/2014/main" id="{FF52DD96-4EE3-ED39-8515-7EECA6B19BC9}"/>
              </a:ext>
            </a:extLst>
          </p:cNvPr>
          <p:cNvSpPr txBox="1"/>
          <p:nvPr/>
        </p:nvSpPr>
        <p:spPr>
          <a:xfrm>
            <a:off x="598567" y="2780398"/>
            <a:ext cx="3003066" cy="2585323"/>
          </a:xfrm>
          <a:prstGeom prst="rect">
            <a:avLst/>
          </a:prstGeom>
          <a:noFill/>
        </p:spPr>
        <p:txBody>
          <a:bodyPr wrap="none" rtlCol="0">
            <a:spAutoFit/>
          </a:bodyPr>
          <a:lstStyle/>
          <a:p>
            <a:r>
              <a:rPr lang="nb-NO" b="1" dirty="0" err="1"/>
              <a:t>Selling</a:t>
            </a:r>
            <a:r>
              <a:rPr lang="nb-NO" b="1" dirty="0"/>
              <a:t> </a:t>
            </a:r>
            <a:r>
              <a:rPr lang="nb-NO" b="1" dirty="0" err="1"/>
              <a:t>swimming</a:t>
            </a:r>
            <a:r>
              <a:rPr lang="nb-NO" b="1" dirty="0"/>
              <a:t> </a:t>
            </a:r>
            <a:r>
              <a:rPr lang="nb-NO" b="1" dirty="0" err="1"/>
              <a:t>courses</a:t>
            </a:r>
            <a:endParaRPr lang="nb-NO" b="1" dirty="0"/>
          </a:p>
          <a:p>
            <a:endParaRPr lang="nb-NO" b="1" dirty="0"/>
          </a:p>
          <a:p>
            <a:r>
              <a:rPr lang="nb-NO" dirty="0" err="1"/>
              <a:t>Freemium</a:t>
            </a:r>
            <a:r>
              <a:rPr lang="nb-NO" dirty="0"/>
              <a:t> </a:t>
            </a:r>
            <a:r>
              <a:rPr lang="nb-NO" dirty="0" err="1"/>
              <a:t>revenue</a:t>
            </a:r>
            <a:r>
              <a:rPr lang="nb-NO" dirty="0"/>
              <a:t> </a:t>
            </a:r>
            <a:r>
              <a:rPr lang="nb-NO" dirty="0" err="1"/>
              <a:t>models</a:t>
            </a:r>
            <a:endParaRPr lang="nb-NO" dirty="0"/>
          </a:p>
          <a:p>
            <a:r>
              <a:rPr lang="nb-NO" dirty="0"/>
              <a:t>(</a:t>
            </a:r>
            <a:r>
              <a:rPr lang="nb-NO" dirty="0" err="1"/>
              <a:t>Some</a:t>
            </a:r>
            <a:r>
              <a:rPr lang="nb-NO" dirty="0"/>
              <a:t> </a:t>
            </a:r>
            <a:r>
              <a:rPr lang="nb-NO" dirty="0" err="1"/>
              <a:t>basic</a:t>
            </a:r>
            <a:r>
              <a:rPr lang="nb-NO" dirty="0"/>
              <a:t> </a:t>
            </a:r>
            <a:r>
              <a:rPr lang="nb-NO" dirty="0" err="1"/>
              <a:t>courses</a:t>
            </a:r>
            <a:r>
              <a:rPr lang="nb-NO" dirty="0"/>
              <a:t> for </a:t>
            </a:r>
            <a:r>
              <a:rPr lang="nb-NO" dirty="0" err="1"/>
              <a:t>free</a:t>
            </a:r>
            <a:r>
              <a:rPr lang="nb-NO" dirty="0"/>
              <a:t>)</a:t>
            </a:r>
          </a:p>
          <a:p>
            <a:endParaRPr lang="nb-NO" b="1" dirty="0"/>
          </a:p>
          <a:p>
            <a:endParaRPr lang="nb-NO" b="1" dirty="0"/>
          </a:p>
          <a:p>
            <a:r>
              <a:rPr lang="nb-NO" b="1" dirty="0">
                <a:solidFill>
                  <a:srgbClr val="00B050"/>
                </a:solidFill>
              </a:rPr>
              <a:t>1- Course </a:t>
            </a:r>
            <a:r>
              <a:rPr lang="nb-NO" b="1" dirty="0" err="1">
                <a:solidFill>
                  <a:srgbClr val="00B050"/>
                </a:solidFill>
              </a:rPr>
              <a:t>fee</a:t>
            </a:r>
            <a:r>
              <a:rPr lang="nb-NO" b="1" dirty="0">
                <a:solidFill>
                  <a:srgbClr val="00B050"/>
                </a:solidFill>
              </a:rPr>
              <a:t> (</a:t>
            </a:r>
            <a:r>
              <a:rPr lang="nb-NO" b="1" dirty="0" err="1">
                <a:solidFill>
                  <a:srgbClr val="00B050"/>
                </a:solidFill>
              </a:rPr>
              <a:t>X</a:t>
            </a:r>
            <a:r>
              <a:rPr lang="nb-NO" b="1" dirty="0">
                <a:solidFill>
                  <a:srgbClr val="00B050"/>
                </a:solidFill>
              </a:rPr>
              <a:t> Euro/person)</a:t>
            </a:r>
          </a:p>
          <a:p>
            <a:r>
              <a:rPr lang="nb-NO" b="1" dirty="0">
                <a:solidFill>
                  <a:srgbClr val="C00000"/>
                </a:solidFill>
              </a:rPr>
              <a:t>2- </a:t>
            </a:r>
            <a:r>
              <a:rPr lang="nb-NO" b="1" dirty="0" err="1">
                <a:solidFill>
                  <a:srgbClr val="C00000"/>
                </a:solidFill>
              </a:rPr>
              <a:t>Donation</a:t>
            </a:r>
            <a:r>
              <a:rPr lang="nb-NO" b="1" dirty="0">
                <a:solidFill>
                  <a:srgbClr val="C00000"/>
                </a:solidFill>
              </a:rPr>
              <a:t>/sponsor </a:t>
            </a:r>
          </a:p>
          <a:p>
            <a:r>
              <a:rPr lang="nb-NO" b="1" dirty="0">
                <a:solidFill>
                  <a:srgbClr val="FFC000"/>
                </a:solidFill>
              </a:rPr>
              <a:t>3- Affiliated </a:t>
            </a:r>
            <a:r>
              <a:rPr lang="nb-NO" b="1" dirty="0" err="1">
                <a:solidFill>
                  <a:srgbClr val="FFC000"/>
                </a:solidFill>
              </a:rPr>
              <a:t>market</a:t>
            </a:r>
            <a:endParaRPr lang="nb-NO" b="1" dirty="0">
              <a:solidFill>
                <a:srgbClr val="FFC000"/>
              </a:solidFill>
            </a:endParaRPr>
          </a:p>
        </p:txBody>
      </p:sp>
      <p:sp>
        <p:nvSpPr>
          <p:cNvPr id="10" name="TextBox 9">
            <a:extLst>
              <a:ext uri="{FF2B5EF4-FFF2-40B4-BE49-F238E27FC236}">
                <a16:creationId xmlns:a16="http://schemas.microsoft.com/office/drawing/2014/main" id="{F74A176D-7D1F-560B-01E2-A3D221C94330}"/>
              </a:ext>
            </a:extLst>
          </p:cNvPr>
          <p:cNvSpPr txBox="1"/>
          <p:nvPr/>
        </p:nvSpPr>
        <p:spPr>
          <a:xfrm>
            <a:off x="598567" y="5025848"/>
            <a:ext cx="3497304" cy="646331"/>
          </a:xfrm>
          <a:prstGeom prst="rect">
            <a:avLst/>
          </a:prstGeom>
          <a:noFill/>
        </p:spPr>
        <p:txBody>
          <a:bodyPr wrap="none" rtlCol="0">
            <a:spAutoFit/>
          </a:bodyPr>
          <a:lstStyle/>
          <a:p>
            <a:endParaRPr lang="nb-NO" b="1" dirty="0"/>
          </a:p>
          <a:p>
            <a:r>
              <a:rPr lang="nb-NO" b="1" dirty="0">
                <a:solidFill>
                  <a:srgbClr val="172C51"/>
                </a:solidFill>
              </a:rPr>
              <a:t>4- Advertising (</a:t>
            </a:r>
            <a:r>
              <a:rPr lang="nb-NO" b="1" dirty="0" err="1">
                <a:solidFill>
                  <a:srgbClr val="172C51"/>
                </a:solidFill>
              </a:rPr>
              <a:t>using</a:t>
            </a:r>
            <a:r>
              <a:rPr lang="nb-NO" b="1" dirty="0">
                <a:solidFill>
                  <a:srgbClr val="172C51"/>
                </a:solidFill>
              </a:rPr>
              <a:t> </a:t>
            </a:r>
            <a:r>
              <a:rPr lang="nb-NO" b="1" dirty="0" err="1">
                <a:solidFill>
                  <a:srgbClr val="172C51"/>
                </a:solidFill>
              </a:rPr>
              <a:t>your</a:t>
            </a:r>
            <a:r>
              <a:rPr lang="nb-NO" b="1" dirty="0">
                <a:solidFill>
                  <a:srgbClr val="172C51"/>
                </a:solidFill>
              </a:rPr>
              <a:t> website)</a:t>
            </a:r>
          </a:p>
        </p:txBody>
      </p:sp>
      <p:sp>
        <p:nvSpPr>
          <p:cNvPr id="11" name="Rectangle 10">
            <a:extLst>
              <a:ext uri="{FF2B5EF4-FFF2-40B4-BE49-F238E27FC236}">
                <a16:creationId xmlns:a16="http://schemas.microsoft.com/office/drawing/2014/main" id="{404C6A9A-FC1E-E7EC-93B3-B42D291CDD41}"/>
              </a:ext>
            </a:extLst>
          </p:cNvPr>
          <p:cNvSpPr/>
          <p:nvPr/>
        </p:nvSpPr>
        <p:spPr>
          <a:xfrm>
            <a:off x="4836160" y="2926080"/>
            <a:ext cx="6644640" cy="326136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Box 11">
            <a:extLst>
              <a:ext uri="{FF2B5EF4-FFF2-40B4-BE49-F238E27FC236}">
                <a16:creationId xmlns:a16="http://schemas.microsoft.com/office/drawing/2014/main" id="{0517AAE2-7789-8986-DD74-64437E34D3B8}"/>
              </a:ext>
            </a:extLst>
          </p:cNvPr>
          <p:cNvSpPr txBox="1"/>
          <p:nvPr/>
        </p:nvSpPr>
        <p:spPr>
          <a:xfrm>
            <a:off x="5149440" y="6187440"/>
            <a:ext cx="703526" cy="369332"/>
          </a:xfrm>
          <a:prstGeom prst="rect">
            <a:avLst/>
          </a:prstGeom>
          <a:noFill/>
        </p:spPr>
        <p:txBody>
          <a:bodyPr wrap="none" rtlCol="0">
            <a:spAutoFit/>
          </a:bodyPr>
          <a:lstStyle/>
          <a:p>
            <a:r>
              <a:rPr lang="nb-NO" dirty="0"/>
              <a:t>Year1</a:t>
            </a:r>
          </a:p>
        </p:txBody>
      </p:sp>
      <p:sp>
        <p:nvSpPr>
          <p:cNvPr id="13" name="TextBox 12">
            <a:extLst>
              <a:ext uri="{FF2B5EF4-FFF2-40B4-BE49-F238E27FC236}">
                <a16:creationId xmlns:a16="http://schemas.microsoft.com/office/drawing/2014/main" id="{0F880FFB-49D2-8D80-9514-A0FD4665108B}"/>
              </a:ext>
            </a:extLst>
          </p:cNvPr>
          <p:cNvSpPr txBox="1"/>
          <p:nvPr/>
        </p:nvSpPr>
        <p:spPr>
          <a:xfrm>
            <a:off x="6166246" y="6211332"/>
            <a:ext cx="703526" cy="369332"/>
          </a:xfrm>
          <a:prstGeom prst="rect">
            <a:avLst/>
          </a:prstGeom>
          <a:noFill/>
        </p:spPr>
        <p:txBody>
          <a:bodyPr wrap="none" rtlCol="0">
            <a:spAutoFit/>
          </a:bodyPr>
          <a:lstStyle/>
          <a:p>
            <a:r>
              <a:rPr lang="nb-NO" dirty="0"/>
              <a:t>Year2</a:t>
            </a:r>
          </a:p>
        </p:txBody>
      </p:sp>
      <p:sp>
        <p:nvSpPr>
          <p:cNvPr id="14" name="TextBox 13">
            <a:extLst>
              <a:ext uri="{FF2B5EF4-FFF2-40B4-BE49-F238E27FC236}">
                <a16:creationId xmlns:a16="http://schemas.microsoft.com/office/drawing/2014/main" id="{3CC3A542-B2C2-8789-23ED-D0A89DE439B2}"/>
              </a:ext>
            </a:extLst>
          </p:cNvPr>
          <p:cNvSpPr txBox="1"/>
          <p:nvPr/>
        </p:nvSpPr>
        <p:spPr>
          <a:xfrm>
            <a:off x="7029040" y="6217920"/>
            <a:ext cx="703526" cy="369332"/>
          </a:xfrm>
          <a:prstGeom prst="rect">
            <a:avLst/>
          </a:prstGeom>
          <a:noFill/>
        </p:spPr>
        <p:txBody>
          <a:bodyPr wrap="none" rtlCol="0">
            <a:spAutoFit/>
          </a:bodyPr>
          <a:lstStyle/>
          <a:p>
            <a:r>
              <a:rPr lang="nb-NO" dirty="0"/>
              <a:t>Year3</a:t>
            </a:r>
          </a:p>
        </p:txBody>
      </p:sp>
      <p:sp>
        <p:nvSpPr>
          <p:cNvPr id="15" name="TextBox 14">
            <a:extLst>
              <a:ext uri="{FF2B5EF4-FFF2-40B4-BE49-F238E27FC236}">
                <a16:creationId xmlns:a16="http://schemas.microsoft.com/office/drawing/2014/main" id="{6C59E21A-6D77-FCCB-6445-0C8B3FACD250}"/>
              </a:ext>
            </a:extLst>
          </p:cNvPr>
          <p:cNvSpPr txBox="1"/>
          <p:nvPr/>
        </p:nvSpPr>
        <p:spPr>
          <a:xfrm>
            <a:off x="8045846" y="6241812"/>
            <a:ext cx="703526" cy="369332"/>
          </a:xfrm>
          <a:prstGeom prst="rect">
            <a:avLst/>
          </a:prstGeom>
          <a:noFill/>
        </p:spPr>
        <p:txBody>
          <a:bodyPr wrap="none" rtlCol="0">
            <a:spAutoFit/>
          </a:bodyPr>
          <a:lstStyle/>
          <a:p>
            <a:r>
              <a:rPr lang="nb-NO" dirty="0"/>
              <a:t>Year4</a:t>
            </a:r>
          </a:p>
        </p:txBody>
      </p:sp>
      <p:sp>
        <p:nvSpPr>
          <p:cNvPr id="16" name="TextBox 15">
            <a:extLst>
              <a:ext uri="{FF2B5EF4-FFF2-40B4-BE49-F238E27FC236}">
                <a16:creationId xmlns:a16="http://schemas.microsoft.com/office/drawing/2014/main" id="{C5A86A67-AEDB-954F-F6EC-16C2C7FAD78F}"/>
              </a:ext>
            </a:extLst>
          </p:cNvPr>
          <p:cNvSpPr txBox="1"/>
          <p:nvPr/>
        </p:nvSpPr>
        <p:spPr>
          <a:xfrm>
            <a:off x="8827360" y="6238240"/>
            <a:ext cx="703526" cy="369332"/>
          </a:xfrm>
          <a:prstGeom prst="rect">
            <a:avLst/>
          </a:prstGeom>
          <a:noFill/>
        </p:spPr>
        <p:txBody>
          <a:bodyPr wrap="none" rtlCol="0">
            <a:spAutoFit/>
          </a:bodyPr>
          <a:lstStyle/>
          <a:p>
            <a:r>
              <a:rPr lang="nb-NO" dirty="0"/>
              <a:t>Year5</a:t>
            </a:r>
          </a:p>
        </p:txBody>
      </p:sp>
      <p:sp>
        <p:nvSpPr>
          <p:cNvPr id="17" name="TextBox 16">
            <a:extLst>
              <a:ext uri="{FF2B5EF4-FFF2-40B4-BE49-F238E27FC236}">
                <a16:creationId xmlns:a16="http://schemas.microsoft.com/office/drawing/2014/main" id="{8B1B3472-237C-4501-B027-D37B6669BAE4}"/>
              </a:ext>
            </a:extLst>
          </p:cNvPr>
          <p:cNvSpPr txBox="1"/>
          <p:nvPr/>
        </p:nvSpPr>
        <p:spPr>
          <a:xfrm>
            <a:off x="9844166" y="6262132"/>
            <a:ext cx="703526" cy="369332"/>
          </a:xfrm>
          <a:prstGeom prst="rect">
            <a:avLst/>
          </a:prstGeom>
          <a:noFill/>
        </p:spPr>
        <p:txBody>
          <a:bodyPr wrap="none" rtlCol="0">
            <a:spAutoFit/>
          </a:bodyPr>
          <a:lstStyle/>
          <a:p>
            <a:r>
              <a:rPr lang="nb-NO" dirty="0"/>
              <a:t>Year6</a:t>
            </a:r>
          </a:p>
        </p:txBody>
      </p:sp>
      <p:sp>
        <p:nvSpPr>
          <p:cNvPr id="18" name="TextBox 17">
            <a:extLst>
              <a:ext uri="{FF2B5EF4-FFF2-40B4-BE49-F238E27FC236}">
                <a16:creationId xmlns:a16="http://schemas.microsoft.com/office/drawing/2014/main" id="{96D804D9-9951-5AD5-9729-011BCED9D616}"/>
              </a:ext>
            </a:extLst>
          </p:cNvPr>
          <p:cNvSpPr txBox="1"/>
          <p:nvPr/>
        </p:nvSpPr>
        <p:spPr>
          <a:xfrm>
            <a:off x="10706960" y="6268720"/>
            <a:ext cx="703526" cy="369332"/>
          </a:xfrm>
          <a:prstGeom prst="rect">
            <a:avLst/>
          </a:prstGeom>
          <a:noFill/>
        </p:spPr>
        <p:txBody>
          <a:bodyPr wrap="none" rtlCol="0">
            <a:spAutoFit/>
          </a:bodyPr>
          <a:lstStyle/>
          <a:p>
            <a:r>
              <a:rPr lang="nb-NO" dirty="0"/>
              <a:t>Year7</a:t>
            </a:r>
          </a:p>
        </p:txBody>
      </p:sp>
      <p:sp>
        <p:nvSpPr>
          <p:cNvPr id="20" name="TextBox 19">
            <a:extLst>
              <a:ext uri="{FF2B5EF4-FFF2-40B4-BE49-F238E27FC236}">
                <a16:creationId xmlns:a16="http://schemas.microsoft.com/office/drawing/2014/main" id="{7B835DA6-F17E-43F4-1D8A-51C5A8A73CBA}"/>
              </a:ext>
            </a:extLst>
          </p:cNvPr>
          <p:cNvSpPr txBox="1"/>
          <p:nvPr/>
        </p:nvSpPr>
        <p:spPr>
          <a:xfrm rot="16200000">
            <a:off x="3794497" y="4270514"/>
            <a:ext cx="1713995" cy="369332"/>
          </a:xfrm>
          <a:prstGeom prst="rect">
            <a:avLst/>
          </a:prstGeom>
          <a:noFill/>
        </p:spPr>
        <p:txBody>
          <a:bodyPr wrap="none" rtlCol="0">
            <a:spAutoFit/>
          </a:bodyPr>
          <a:lstStyle/>
          <a:p>
            <a:r>
              <a:rPr lang="nb-NO" dirty="0"/>
              <a:t>Revenue / Euros</a:t>
            </a:r>
          </a:p>
        </p:txBody>
      </p:sp>
      <p:sp>
        <p:nvSpPr>
          <p:cNvPr id="21" name="Freeform: Shape 20">
            <a:extLst>
              <a:ext uri="{FF2B5EF4-FFF2-40B4-BE49-F238E27FC236}">
                <a16:creationId xmlns:a16="http://schemas.microsoft.com/office/drawing/2014/main" id="{43487D10-5645-F929-C45C-8A5E1F4DF53C}"/>
              </a:ext>
            </a:extLst>
          </p:cNvPr>
          <p:cNvSpPr/>
          <p:nvPr/>
        </p:nvSpPr>
        <p:spPr>
          <a:xfrm>
            <a:off x="7233920" y="4257040"/>
            <a:ext cx="3881120" cy="1717040"/>
          </a:xfrm>
          <a:custGeom>
            <a:avLst/>
            <a:gdLst>
              <a:gd name="connsiteX0" fmla="*/ 0 w 3881120"/>
              <a:gd name="connsiteY0" fmla="*/ 1717040 h 1717040"/>
              <a:gd name="connsiteX1" fmla="*/ 1889760 w 3881120"/>
              <a:gd name="connsiteY1" fmla="*/ 1371600 h 1717040"/>
              <a:gd name="connsiteX2" fmla="*/ 3881120 w 3881120"/>
              <a:gd name="connsiteY2" fmla="*/ 0 h 1717040"/>
            </a:gdLst>
            <a:ahLst/>
            <a:cxnLst>
              <a:cxn ang="0">
                <a:pos x="connsiteX0" y="connsiteY0"/>
              </a:cxn>
              <a:cxn ang="0">
                <a:pos x="connsiteX1" y="connsiteY1"/>
              </a:cxn>
              <a:cxn ang="0">
                <a:pos x="connsiteX2" y="connsiteY2"/>
              </a:cxn>
            </a:cxnLst>
            <a:rect l="l" t="t" r="r" b="b"/>
            <a:pathLst>
              <a:path w="3881120" h="1717040">
                <a:moveTo>
                  <a:pt x="0" y="1717040"/>
                </a:moveTo>
                <a:cubicBezTo>
                  <a:pt x="621453" y="1687406"/>
                  <a:pt x="1242907" y="1657773"/>
                  <a:pt x="1889760" y="1371600"/>
                </a:cubicBezTo>
                <a:cubicBezTo>
                  <a:pt x="2536613" y="1085427"/>
                  <a:pt x="3208866" y="542713"/>
                  <a:pt x="3881120" y="0"/>
                </a:cubicBez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xtBox 25">
            <a:extLst>
              <a:ext uri="{FF2B5EF4-FFF2-40B4-BE49-F238E27FC236}">
                <a16:creationId xmlns:a16="http://schemas.microsoft.com/office/drawing/2014/main" id="{38E95164-A667-379B-FE53-BCA3945B740B}"/>
              </a:ext>
            </a:extLst>
          </p:cNvPr>
          <p:cNvSpPr txBox="1"/>
          <p:nvPr/>
        </p:nvSpPr>
        <p:spPr>
          <a:xfrm>
            <a:off x="5114530" y="3182538"/>
            <a:ext cx="1841017" cy="369332"/>
          </a:xfrm>
          <a:prstGeom prst="rect">
            <a:avLst/>
          </a:prstGeom>
          <a:noFill/>
        </p:spPr>
        <p:txBody>
          <a:bodyPr wrap="none" rtlCol="0">
            <a:spAutoFit/>
          </a:bodyPr>
          <a:lstStyle/>
          <a:p>
            <a:r>
              <a:rPr lang="nb-NO" dirty="0"/>
              <a:t>Market segment1</a:t>
            </a:r>
          </a:p>
        </p:txBody>
      </p:sp>
      <p:sp>
        <p:nvSpPr>
          <p:cNvPr id="28" name="TextBox 27">
            <a:extLst>
              <a:ext uri="{FF2B5EF4-FFF2-40B4-BE49-F238E27FC236}">
                <a16:creationId xmlns:a16="http://schemas.microsoft.com/office/drawing/2014/main" id="{0017A8E1-4677-25B0-FBAA-46350D5B4EDF}"/>
              </a:ext>
            </a:extLst>
          </p:cNvPr>
          <p:cNvSpPr txBox="1"/>
          <p:nvPr/>
        </p:nvSpPr>
        <p:spPr>
          <a:xfrm>
            <a:off x="7418062" y="3173214"/>
            <a:ext cx="1112292" cy="369332"/>
          </a:xfrm>
          <a:prstGeom prst="rect">
            <a:avLst/>
          </a:prstGeom>
          <a:noFill/>
        </p:spPr>
        <p:txBody>
          <a:bodyPr wrap="none" rtlCol="0">
            <a:spAutoFit/>
          </a:bodyPr>
          <a:lstStyle/>
          <a:p>
            <a:r>
              <a:rPr lang="nb-NO" dirty="0"/>
              <a:t>segment2</a:t>
            </a:r>
          </a:p>
        </p:txBody>
      </p:sp>
      <p:sp>
        <p:nvSpPr>
          <p:cNvPr id="30" name="TextBox 29">
            <a:extLst>
              <a:ext uri="{FF2B5EF4-FFF2-40B4-BE49-F238E27FC236}">
                <a16:creationId xmlns:a16="http://schemas.microsoft.com/office/drawing/2014/main" id="{8816B59E-C155-3EF3-B50A-E7E7AE06F89E}"/>
              </a:ext>
            </a:extLst>
          </p:cNvPr>
          <p:cNvSpPr txBox="1"/>
          <p:nvPr/>
        </p:nvSpPr>
        <p:spPr>
          <a:xfrm>
            <a:off x="9003022" y="3152894"/>
            <a:ext cx="1112292" cy="369332"/>
          </a:xfrm>
          <a:prstGeom prst="rect">
            <a:avLst/>
          </a:prstGeom>
          <a:noFill/>
        </p:spPr>
        <p:txBody>
          <a:bodyPr wrap="none" rtlCol="0">
            <a:spAutoFit/>
          </a:bodyPr>
          <a:lstStyle/>
          <a:p>
            <a:r>
              <a:rPr lang="nb-NO" dirty="0"/>
              <a:t>segment3</a:t>
            </a:r>
          </a:p>
        </p:txBody>
      </p:sp>
      <p:sp>
        <p:nvSpPr>
          <p:cNvPr id="31" name="Freeform: Shape 30">
            <a:extLst>
              <a:ext uri="{FF2B5EF4-FFF2-40B4-BE49-F238E27FC236}">
                <a16:creationId xmlns:a16="http://schemas.microsoft.com/office/drawing/2014/main" id="{EF948FA7-C25D-047B-2E3B-41642A368E72}"/>
              </a:ext>
            </a:extLst>
          </p:cNvPr>
          <p:cNvSpPr/>
          <p:nvPr/>
        </p:nvSpPr>
        <p:spPr>
          <a:xfrm>
            <a:off x="5181600" y="2946400"/>
            <a:ext cx="5740400" cy="2492209"/>
          </a:xfrm>
          <a:custGeom>
            <a:avLst/>
            <a:gdLst>
              <a:gd name="connsiteX0" fmla="*/ 0 w 5760720"/>
              <a:gd name="connsiteY0" fmla="*/ 2367280 h 2512529"/>
              <a:gd name="connsiteX1" fmla="*/ 2682240 w 5760720"/>
              <a:gd name="connsiteY1" fmla="*/ 2255520 h 2512529"/>
              <a:gd name="connsiteX2" fmla="*/ 5760720 w 5760720"/>
              <a:gd name="connsiteY2" fmla="*/ 0 h 2512529"/>
            </a:gdLst>
            <a:ahLst/>
            <a:cxnLst>
              <a:cxn ang="0">
                <a:pos x="connsiteX0" y="connsiteY0"/>
              </a:cxn>
              <a:cxn ang="0">
                <a:pos x="connsiteX1" y="connsiteY1"/>
              </a:cxn>
              <a:cxn ang="0">
                <a:pos x="connsiteX2" y="connsiteY2"/>
              </a:cxn>
            </a:cxnLst>
            <a:rect l="l" t="t" r="r" b="b"/>
            <a:pathLst>
              <a:path w="5760720" h="2512529">
                <a:moveTo>
                  <a:pt x="0" y="2367280"/>
                </a:moveTo>
                <a:cubicBezTo>
                  <a:pt x="861060" y="2508673"/>
                  <a:pt x="1722120" y="2650067"/>
                  <a:pt x="2682240" y="2255520"/>
                </a:cubicBezTo>
                <a:cubicBezTo>
                  <a:pt x="3642360" y="1860973"/>
                  <a:pt x="4701540" y="930486"/>
                  <a:pt x="5760720" y="0"/>
                </a:cubicBezTo>
              </a:path>
            </a:pathLst>
          </a:cu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Freeform: Shape 31">
            <a:extLst>
              <a:ext uri="{FF2B5EF4-FFF2-40B4-BE49-F238E27FC236}">
                <a16:creationId xmlns:a16="http://schemas.microsoft.com/office/drawing/2014/main" id="{97ED36E9-1601-BB32-563F-F3E372B14172}"/>
              </a:ext>
            </a:extLst>
          </p:cNvPr>
          <p:cNvSpPr/>
          <p:nvPr/>
        </p:nvSpPr>
        <p:spPr>
          <a:xfrm>
            <a:off x="5212080" y="3108960"/>
            <a:ext cx="5740400" cy="2690476"/>
          </a:xfrm>
          <a:custGeom>
            <a:avLst/>
            <a:gdLst>
              <a:gd name="connsiteX0" fmla="*/ 0 w 5740400"/>
              <a:gd name="connsiteY0" fmla="*/ 2529840 h 2690476"/>
              <a:gd name="connsiteX1" fmla="*/ 3098800 w 5740400"/>
              <a:gd name="connsiteY1" fmla="*/ 2418080 h 2690476"/>
              <a:gd name="connsiteX2" fmla="*/ 5740400 w 5740400"/>
              <a:gd name="connsiteY2" fmla="*/ 0 h 2690476"/>
            </a:gdLst>
            <a:ahLst/>
            <a:cxnLst>
              <a:cxn ang="0">
                <a:pos x="connsiteX0" y="connsiteY0"/>
              </a:cxn>
              <a:cxn ang="0">
                <a:pos x="connsiteX1" y="connsiteY1"/>
              </a:cxn>
              <a:cxn ang="0">
                <a:pos x="connsiteX2" y="connsiteY2"/>
              </a:cxn>
            </a:cxnLst>
            <a:rect l="l" t="t" r="r" b="b"/>
            <a:pathLst>
              <a:path w="5740400" h="2690476">
                <a:moveTo>
                  <a:pt x="0" y="2529840"/>
                </a:moveTo>
                <a:cubicBezTo>
                  <a:pt x="1071033" y="2684780"/>
                  <a:pt x="2142067" y="2839720"/>
                  <a:pt x="3098800" y="2418080"/>
                </a:cubicBezTo>
                <a:cubicBezTo>
                  <a:pt x="4055533" y="1996440"/>
                  <a:pt x="4897966" y="998220"/>
                  <a:pt x="5740400" y="0"/>
                </a:cubicBezTo>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Freeform: Shape 32">
            <a:extLst>
              <a:ext uri="{FF2B5EF4-FFF2-40B4-BE49-F238E27FC236}">
                <a16:creationId xmlns:a16="http://schemas.microsoft.com/office/drawing/2014/main" id="{78633530-E251-A11D-6043-5C93C9EAC1A6}"/>
              </a:ext>
            </a:extLst>
          </p:cNvPr>
          <p:cNvSpPr/>
          <p:nvPr/>
        </p:nvSpPr>
        <p:spPr>
          <a:xfrm>
            <a:off x="5171440" y="3444240"/>
            <a:ext cx="6217920" cy="2494122"/>
          </a:xfrm>
          <a:custGeom>
            <a:avLst/>
            <a:gdLst>
              <a:gd name="connsiteX0" fmla="*/ 0 w 6217920"/>
              <a:gd name="connsiteY0" fmla="*/ 2468880 h 2494122"/>
              <a:gd name="connsiteX1" fmla="*/ 3230880 w 6217920"/>
              <a:gd name="connsiteY1" fmla="*/ 2214880 h 2494122"/>
              <a:gd name="connsiteX2" fmla="*/ 5242560 w 6217920"/>
              <a:gd name="connsiteY2" fmla="*/ 477520 h 2494122"/>
              <a:gd name="connsiteX3" fmla="*/ 6217920 w 6217920"/>
              <a:gd name="connsiteY3" fmla="*/ 0 h 2494122"/>
            </a:gdLst>
            <a:ahLst/>
            <a:cxnLst>
              <a:cxn ang="0">
                <a:pos x="connsiteX0" y="connsiteY0"/>
              </a:cxn>
              <a:cxn ang="0">
                <a:pos x="connsiteX1" y="connsiteY1"/>
              </a:cxn>
              <a:cxn ang="0">
                <a:pos x="connsiteX2" y="connsiteY2"/>
              </a:cxn>
              <a:cxn ang="0">
                <a:pos x="connsiteX3" y="connsiteY3"/>
              </a:cxn>
            </a:cxnLst>
            <a:rect l="l" t="t" r="r" b="b"/>
            <a:pathLst>
              <a:path w="6217920" h="2494122">
                <a:moveTo>
                  <a:pt x="0" y="2468880"/>
                </a:moveTo>
                <a:cubicBezTo>
                  <a:pt x="1178560" y="2507826"/>
                  <a:pt x="2357120" y="2546773"/>
                  <a:pt x="3230880" y="2214880"/>
                </a:cubicBezTo>
                <a:cubicBezTo>
                  <a:pt x="4104640" y="1882987"/>
                  <a:pt x="4744720" y="846667"/>
                  <a:pt x="5242560" y="477520"/>
                </a:cubicBezTo>
                <a:cubicBezTo>
                  <a:pt x="5740400" y="108373"/>
                  <a:pt x="5979160" y="54186"/>
                  <a:pt x="6217920" y="0"/>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7996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25" grpId="0" animBg="1"/>
      <p:bldP spid="21" grpId="0" animBg="1"/>
      <p:bldP spid="26" grpId="0"/>
      <p:bldP spid="28" grpId="0"/>
      <p:bldP spid="30" grpId="0"/>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ECBED-03D5-DF33-FC9C-22FF31990BE0}"/>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8C19F96E-0380-C191-CC7E-97D62D43C5A5}"/>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8C45CEDB-B875-90AC-4B5A-064FC0570781}"/>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277822C7-8817-2EB0-E025-EC765D1C3F31}"/>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1A86099B-62AF-1045-13DC-08CD58DF940E}"/>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8" name="Google Shape;82;p13">
            <a:extLst>
              <a:ext uri="{FF2B5EF4-FFF2-40B4-BE49-F238E27FC236}">
                <a16:creationId xmlns:a16="http://schemas.microsoft.com/office/drawing/2014/main" id="{7DBF0225-9845-6738-B38D-041932324059}"/>
              </a:ext>
            </a:extLst>
          </p:cNvPr>
          <p:cNvSpPr txBox="1"/>
          <p:nvPr/>
        </p:nvSpPr>
        <p:spPr>
          <a:xfrm>
            <a:off x="4011635" y="2973160"/>
            <a:ext cx="422040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5400">
              <a:solidFill>
                <a:schemeClr val="dk2"/>
              </a:solidFill>
            </a:endParaRPr>
          </a:p>
        </p:txBody>
      </p:sp>
      <p:sp>
        <p:nvSpPr>
          <p:cNvPr id="9" name="Google Shape;83;p13">
            <a:extLst>
              <a:ext uri="{FF2B5EF4-FFF2-40B4-BE49-F238E27FC236}">
                <a16:creationId xmlns:a16="http://schemas.microsoft.com/office/drawing/2014/main" id="{3DA74C83-AEA8-42F1-60E5-8972CFE707F0}"/>
              </a:ext>
            </a:extLst>
          </p:cNvPr>
          <p:cNvSpPr txBox="1">
            <a:spLocks/>
          </p:cNvSpPr>
          <p:nvPr/>
        </p:nvSpPr>
        <p:spPr>
          <a:xfrm>
            <a:off x="29308" y="23356"/>
            <a:ext cx="5210533"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a:solidFill>
                  <a:srgbClr val="1C4587"/>
                </a:solidFill>
              </a:rPr>
              <a:t>Revenue Model is NOT a business </a:t>
            </a:r>
            <a:r>
              <a:rPr lang="nb-NO" sz="4000" dirty="0" err="1">
                <a:solidFill>
                  <a:srgbClr val="1C4587"/>
                </a:solidFill>
              </a:rPr>
              <a:t>model</a:t>
            </a:r>
            <a:endParaRPr lang="nb-NO" sz="4000" dirty="0">
              <a:solidFill>
                <a:srgbClr val="1C4587"/>
              </a:solidFill>
            </a:endParaRPr>
          </a:p>
        </p:txBody>
      </p:sp>
      <p:sp>
        <p:nvSpPr>
          <p:cNvPr id="10" name="Google Shape;84;p13">
            <a:extLst>
              <a:ext uri="{FF2B5EF4-FFF2-40B4-BE49-F238E27FC236}">
                <a16:creationId xmlns:a16="http://schemas.microsoft.com/office/drawing/2014/main" id="{68CB6D4C-F73D-F367-C8B4-168D8405ACCC}"/>
              </a:ext>
            </a:extLst>
          </p:cNvPr>
          <p:cNvSpPr txBox="1">
            <a:spLocks/>
          </p:cNvSpPr>
          <p:nvPr/>
        </p:nvSpPr>
        <p:spPr>
          <a:xfrm>
            <a:off x="205546" y="2421343"/>
            <a:ext cx="3972746" cy="7926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solidFill>
                  <a:srgbClr val="1C4587"/>
                </a:solidFill>
              </a:rPr>
              <a:t>Although they might sound similar, business models and revenue models do not mean the same thing. On one hand, a business model describes indeed how an organization creates value (for both audience and itself). On the other hand, a revenue model describes instead how the money flows from the customer to the firm.</a:t>
            </a:r>
          </a:p>
        </p:txBody>
      </p:sp>
      <p:pic>
        <p:nvPicPr>
          <p:cNvPr id="11" name="Picture 10" descr="A hand writing on a whiteboard&#10;&#10;Description automatically generated">
            <a:extLst>
              <a:ext uri="{FF2B5EF4-FFF2-40B4-BE49-F238E27FC236}">
                <a16:creationId xmlns:a16="http://schemas.microsoft.com/office/drawing/2014/main" id="{4925A4BE-CD37-B219-EC92-9B4504E3B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949" y="1468881"/>
            <a:ext cx="7774171" cy="5182781"/>
          </a:xfrm>
          <a:prstGeom prst="rect">
            <a:avLst/>
          </a:prstGeom>
        </p:spPr>
      </p:pic>
      <p:sp>
        <p:nvSpPr>
          <p:cNvPr id="12" name="Oval 11">
            <a:extLst>
              <a:ext uri="{FF2B5EF4-FFF2-40B4-BE49-F238E27FC236}">
                <a16:creationId xmlns:a16="http://schemas.microsoft.com/office/drawing/2014/main" id="{11701CC8-E8D2-B71C-0611-A39F1AC09DBA}"/>
              </a:ext>
            </a:extLst>
          </p:cNvPr>
          <p:cNvSpPr/>
          <p:nvPr/>
        </p:nvSpPr>
        <p:spPr>
          <a:xfrm>
            <a:off x="4178291" y="3644059"/>
            <a:ext cx="1943543" cy="207602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254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3E257-77F8-801C-0AFD-A2CA0EA3F5E1}"/>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F6A1E2CA-1680-CA79-C934-8069763DBC64}"/>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3A58304A-BE06-6FE3-0D59-13F3C2F97478}"/>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3A77D4BF-0FED-8185-8F58-0F63436DEF8D}"/>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2F230F08-2729-E47D-FB78-6D51ACF1FAF8}"/>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8" name="Google Shape;82;p13">
            <a:extLst>
              <a:ext uri="{FF2B5EF4-FFF2-40B4-BE49-F238E27FC236}">
                <a16:creationId xmlns:a16="http://schemas.microsoft.com/office/drawing/2014/main" id="{0DCC9ECE-82F6-75EA-2906-A09FC4977E4C}"/>
              </a:ext>
            </a:extLst>
          </p:cNvPr>
          <p:cNvSpPr txBox="1"/>
          <p:nvPr/>
        </p:nvSpPr>
        <p:spPr>
          <a:xfrm>
            <a:off x="4011635" y="2973160"/>
            <a:ext cx="422040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5400">
              <a:solidFill>
                <a:schemeClr val="dk2"/>
              </a:solidFill>
            </a:endParaRPr>
          </a:p>
        </p:txBody>
      </p:sp>
      <p:pic>
        <p:nvPicPr>
          <p:cNvPr id="14" name="Picture 13" descr="A diagram of a business model&#10;&#10;Description automatically generated">
            <a:extLst>
              <a:ext uri="{FF2B5EF4-FFF2-40B4-BE49-F238E27FC236}">
                <a16:creationId xmlns:a16="http://schemas.microsoft.com/office/drawing/2014/main" id="{B7F1BC68-D741-4775-756C-5447320B51BA}"/>
              </a:ext>
            </a:extLst>
          </p:cNvPr>
          <p:cNvPicPr>
            <a:picLocks noChangeAspect="1"/>
          </p:cNvPicPr>
          <p:nvPr/>
        </p:nvPicPr>
        <p:blipFill rotWithShape="1">
          <a:blip r:embed="rId3">
            <a:extLst>
              <a:ext uri="{28A0092B-C50C-407E-A947-70E740481C1C}">
                <a14:useLocalDpi xmlns:a14="http://schemas.microsoft.com/office/drawing/2010/main" val="0"/>
              </a:ext>
            </a:extLst>
          </a:blip>
          <a:srcRect l="22183" t="3258" r="19635" b="9641"/>
          <a:stretch/>
        </p:blipFill>
        <p:spPr>
          <a:xfrm>
            <a:off x="229789" y="2028963"/>
            <a:ext cx="5039360" cy="4805681"/>
          </a:xfrm>
          <a:prstGeom prst="rect">
            <a:avLst/>
          </a:prstGeom>
        </p:spPr>
      </p:pic>
      <p:sp>
        <p:nvSpPr>
          <p:cNvPr id="9" name="Google Shape;83;p13">
            <a:extLst>
              <a:ext uri="{FF2B5EF4-FFF2-40B4-BE49-F238E27FC236}">
                <a16:creationId xmlns:a16="http://schemas.microsoft.com/office/drawing/2014/main" id="{DF70D291-989B-6E0E-E01B-1C74A2376814}"/>
              </a:ext>
            </a:extLst>
          </p:cNvPr>
          <p:cNvSpPr txBox="1">
            <a:spLocks/>
          </p:cNvSpPr>
          <p:nvPr/>
        </p:nvSpPr>
        <p:spPr>
          <a:xfrm>
            <a:off x="29308" y="23356"/>
            <a:ext cx="5210533"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a:solidFill>
                  <a:srgbClr val="1C4587"/>
                </a:solidFill>
              </a:rPr>
              <a:t>Revenue Model is NOT a business </a:t>
            </a:r>
            <a:r>
              <a:rPr lang="nb-NO" sz="4000" dirty="0" err="1">
                <a:solidFill>
                  <a:srgbClr val="1C4587"/>
                </a:solidFill>
              </a:rPr>
              <a:t>model</a:t>
            </a:r>
            <a:endParaRPr lang="nb-NO" sz="4000" dirty="0">
              <a:solidFill>
                <a:srgbClr val="1C4587"/>
              </a:solidFill>
            </a:endParaRPr>
          </a:p>
        </p:txBody>
      </p:sp>
      <p:pic>
        <p:nvPicPr>
          <p:cNvPr id="2" name="Picture 1" descr="A hand writing on a whiteboard&#10;&#10;Description automatically generated">
            <a:extLst>
              <a:ext uri="{FF2B5EF4-FFF2-40B4-BE49-F238E27FC236}">
                <a16:creationId xmlns:a16="http://schemas.microsoft.com/office/drawing/2014/main" id="{44325431-03DA-EE2D-51A2-9342D022C7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0159" y="934720"/>
            <a:ext cx="6533253" cy="4355502"/>
          </a:xfrm>
          <a:prstGeom prst="rect">
            <a:avLst/>
          </a:prstGeom>
        </p:spPr>
      </p:pic>
    </p:spTree>
    <p:extLst>
      <p:ext uri="{BB962C8B-B14F-4D97-AF65-F5344CB8AC3E}">
        <p14:creationId xmlns:p14="http://schemas.microsoft.com/office/powerpoint/2010/main" val="25517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0DD08-75E1-695F-C9BB-E453BDDB9094}"/>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4D6A5334-9938-6BC6-A51B-CDFA8D8BC44B}"/>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CF229607-2D01-4F30-EE69-B480418C81FD}"/>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596B0D5B-E465-34D4-094F-77E23A9FF48C}"/>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33A33990-FC2C-5241-38F7-1B249195937A}"/>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8" name="Google Shape;82;p13">
            <a:extLst>
              <a:ext uri="{FF2B5EF4-FFF2-40B4-BE49-F238E27FC236}">
                <a16:creationId xmlns:a16="http://schemas.microsoft.com/office/drawing/2014/main" id="{18FCC407-197A-696E-923F-0D0CEFD33DC9}"/>
              </a:ext>
            </a:extLst>
          </p:cNvPr>
          <p:cNvSpPr txBox="1"/>
          <p:nvPr/>
        </p:nvSpPr>
        <p:spPr>
          <a:xfrm>
            <a:off x="4011635" y="2973160"/>
            <a:ext cx="422040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5400">
              <a:solidFill>
                <a:schemeClr val="dk2"/>
              </a:solidFill>
            </a:endParaRPr>
          </a:p>
        </p:txBody>
      </p:sp>
      <p:pic>
        <p:nvPicPr>
          <p:cNvPr id="14" name="Picture 13" descr="A diagram of a business model&#10;&#10;Description automatically generated">
            <a:extLst>
              <a:ext uri="{FF2B5EF4-FFF2-40B4-BE49-F238E27FC236}">
                <a16:creationId xmlns:a16="http://schemas.microsoft.com/office/drawing/2014/main" id="{D7E04ECC-8285-58D8-E1F3-D428FBDBF617}"/>
              </a:ext>
            </a:extLst>
          </p:cNvPr>
          <p:cNvPicPr>
            <a:picLocks noChangeAspect="1"/>
          </p:cNvPicPr>
          <p:nvPr/>
        </p:nvPicPr>
        <p:blipFill rotWithShape="1">
          <a:blip r:embed="rId3">
            <a:extLst>
              <a:ext uri="{28A0092B-C50C-407E-A947-70E740481C1C}">
                <a14:useLocalDpi xmlns:a14="http://schemas.microsoft.com/office/drawing/2010/main" val="0"/>
              </a:ext>
            </a:extLst>
          </a:blip>
          <a:srcRect l="22183" t="3258" r="19635" b="9641"/>
          <a:stretch/>
        </p:blipFill>
        <p:spPr>
          <a:xfrm>
            <a:off x="229789" y="1531123"/>
            <a:ext cx="5039360" cy="4805681"/>
          </a:xfrm>
          <a:prstGeom prst="rect">
            <a:avLst/>
          </a:prstGeom>
        </p:spPr>
      </p:pic>
      <p:sp>
        <p:nvSpPr>
          <p:cNvPr id="9" name="Google Shape;83;p13">
            <a:extLst>
              <a:ext uri="{FF2B5EF4-FFF2-40B4-BE49-F238E27FC236}">
                <a16:creationId xmlns:a16="http://schemas.microsoft.com/office/drawing/2014/main" id="{EEC2D320-523A-66EE-C6D1-30AACEF47336}"/>
              </a:ext>
            </a:extLst>
          </p:cNvPr>
          <p:cNvSpPr txBox="1">
            <a:spLocks/>
          </p:cNvSpPr>
          <p:nvPr/>
        </p:nvSpPr>
        <p:spPr>
          <a:xfrm>
            <a:off x="-925732" y="-393204"/>
            <a:ext cx="5210533"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a:solidFill>
                  <a:srgbClr val="1C4587"/>
                </a:solidFill>
              </a:rPr>
              <a:t>Revenue Model</a:t>
            </a:r>
          </a:p>
        </p:txBody>
      </p:sp>
      <p:pic>
        <p:nvPicPr>
          <p:cNvPr id="3" name="Picture 2" descr="A circular chart with text on it&#10;&#10;Description automatically generated">
            <a:extLst>
              <a:ext uri="{FF2B5EF4-FFF2-40B4-BE49-F238E27FC236}">
                <a16:creationId xmlns:a16="http://schemas.microsoft.com/office/drawing/2014/main" id="{D5878056-4BA2-B63B-FDBC-AB11D0CD8A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920" y="986565"/>
            <a:ext cx="5499291" cy="4842380"/>
          </a:xfrm>
          <a:prstGeom prst="rect">
            <a:avLst/>
          </a:prstGeom>
        </p:spPr>
      </p:pic>
      <p:cxnSp>
        <p:nvCxnSpPr>
          <p:cNvPr id="11" name="Straight Connector 10">
            <a:extLst>
              <a:ext uri="{FF2B5EF4-FFF2-40B4-BE49-F238E27FC236}">
                <a16:creationId xmlns:a16="http://schemas.microsoft.com/office/drawing/2014/main" id="{AE44D310-A45E-CB07-D1E5-894184AEFAF8}"/>
              </a:ext>
            </a:extLst>
          </p:cNvPr>
          <p:cNvCxnSpPr>
            <a:cxnSpLocks/>
          </p:cNvCxnSpPr>
          <p:nvPr/>
        </p:nvCxnSpPr>
        <p:spPr>
          <a:xfrm flipH="1">
            <a:off x="2749469" y="1230720"/>
            <a:ext cx="5602051" cy="1563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A85DD8-7313-EA04-1DEB-D77227013480}"/>
              </a:ext>
            </a:extLst>
          </p:cNvPr>
          <p:cNvCxnSpPr>
            <a:cxnSpLocks/>
          </p:cNvCxnSpPr>
          <p:nvPr/>
        </p:nvCxnSpPr>
        <p:spPr>
          <a:xfrm flipH="1" flipV="1">
            <a:off x="2749469" y="4172718"/>
            <a:ext cx="5602051" cy="14356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Google Shape;83;p13">
            <a:extLst>
              <a:ext uri="{FF2B5EF4-FFF2-40B4-BE49-F238E27FC236}">
                <a16:creationId xmlns:a16="http://schemas.microsoft.com/office/drawing/2014/main" id="{37F9AA36-E16B-AA29-792F-F1B1730FCCF5}"/>
              </a:ext>
            </a:extLst>
          </p:cNvPr>
          <p:cNvSpPr txBox="1">
            <a:spLocks/>
          </p:cNvSpPr>
          <p:nvPr/>
        </p:nvSpPr>
        <p:spPr>
          <a:xfrm>
            <a:off x="2332909" y="4582020"/>
            <a:ext cx="8599251"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3200" dirty="0">
                <a:solidFill>
                  <a:srgbClr val="FF0000"/>
                </a:solidFill>
              </a:rPr>
              <a:t>Revenue Model </a:t>
            </a:r>
            <a:r>
              <a:rPr lang="nb-NO" sz="3200" dirty="0" err="1">
                <a:solidFill>
                  <a:srgbClr val="FF0000"/>
                </a:solidFill>
              </a:rPr>
              <a:t>can</a:t>
            </a:r>
            <a:r>
              <a:rPr lang="nb-NO" sz="3200" dirty="0">
                <a:solidFill>
                  <a:srgbClr val="FF0000"/>
                </a:solidFill>
              </a:rPr>
              <a:t> have </a:t>
            </a:r>
            <a:r>
              <a:rPr lang="nb-NO" sz="3200" dirty="0" err="1">
                <a:solidFill>
                  <a:srgbClr val="FF0000"/>
                </a:solidFill>
              </a:rPr>
              <a:t>several</a:t>
            </a:r>
            <a:r>
              <a:rPr lang="nb-NO" sz="3200" dirty="0">
                <a:solidFill>
                  <a:srgbClr val="FF0000"/>
                </a:solidFill>
              </a:rPr>
              <a:t> </a:t>
            </a:r>
            <a:r>
              <a:rPr lang="nb-NO" sz="3200" dirty="0" err="1">
                <a:solidFill>
                  <a:srgbClr val="FF0000"/>
                </a:solidFill>
              </a:rPr>
              <a:t>revenue</a:t>
            </a:r>
            <a:r>
              <a:rPr lang="nb-NO" sz="3200" dirty="0">
                <a:solidFill>
                  <a:srgbClr val="FF0000"/>
                </a:solidFill>
              </a:rPr>
              <a:t> </a:t>
            </a:r>
            <a:r>
              <a:rPr lang="nb-NO" sz="3200" dirty="0" err="1">
                <a:solidFill>
                  <a:srgbClr val="FF0000"/>
                </a:solidFill>
              </a:rPr>
              <a:t>streams</a:t>
            </a:r>
            <a:endParaRPr lang="nb-NO" sz="3200" dirty="0">
              <a:solidFill>
                <a:srgbClr val="FF0000"/>
              </a:solidFill>
            </a:endParaRPr>
          </a:p>
        </p:txBody>
      </p:sp>
    </p:spTree>
    <p:extLst>
      <p:ext uri="{BB962C8B-B14F-4D97-AF65-F5344CB8AC3E}">
        <p14:creationId xmlns:p14="http://schemas.microsoft.com/office/powerpoint/2010/main" val="169613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8135F-7A41-98B0-5A28-07440C4563EB}"/>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CECD3A62-5A3E-53B4-47CC-54A15EE89C31}"/>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78611947-A330-26C9-5ED3-E1A8CA778061}"/>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DF3DA645-244B-9F11-DDD6-1D1BE3F76F74}"/>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5C5DA7BB-3B06-0AE2-04DD-8CF9A960F418}"/>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pic>
        <p:nvPicPr>
          <p:cNvPr id="11" name="Picture 10" descr="A diagram of a revenue model&#10;&#10;Description automatically generated">
            <a:extLst>
              <a:ext uri="{FF2B5EF4-FFF2-40B4-BE49-F238E27FC236}">
                <a16:creationId xmlns:a16="http://schemas.microsoft.com/office/drawing/2014/main" id="{BBF647C0-B73C-D616-1B44-8FB88DFEE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360" y="901439"/>
            <a:ext cx="7052703" cy="5763521"/>
          </a:xfrm>
          <a:prstGeom prst="rect">
            <a:avLst/>
          </a:prstGeom>
        </p:spPr>
      </p:pic>
      <p:sp>
        <p:nvSpPr>
          <p:cNvPr id="12" name="Oval 11">
            <a:extLst>
              <a:ext uri="{FF2B5EF4-FFF2-40B4-BE49-F238E27FC236}">
                <a16:creationId xmlns:a16="http://schemas.microsoft.com/office/drawing/2014/main" id="{156C8FB0-638D-73A1-C102-C5FCDB7DFB48}"/>
              </a:ext>
            </a:extLst>
          </p:cNvPr>
          <p:cNvSpPr/>
          <p:nvPr/>
        </p:nvSpPr>
        <p:spPr>
          <a:xfrm>
            <a:off x="4543704" y="395358"/>
            <a:ext cx="2926080" cy="284480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404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E1947-1F18-DF78-1ACA-ECE477C5AE08}"/>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DA173388-B97E-2E4B-140F-F457E23230D3}"/>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DBB9BE72-83CF-5E99-14A6-D4E43089010A}"/>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68B9290E-2FDE-59D2-0FB8-69743612A8D4}"/>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9A5A52C0-5029-2425-07EF-BC7F68142788}"/>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pic>
        <p:nvPicPr>
          <p:cNvPr id="9" name="Picture 8" descr="A diagram of a diagram&#10;&#10;Description automatically generated">
            <a:extLst>
              <a:ext uri="{FF2B5EF4-FFF2-40B4-BE49-F238E27FC236}">
                <a16:creationId xmlns:a16="http://schemas.microsoft.com/office/drawing/2014/main" id="{71A234D5-28B2-C348-241E-5D14622C2451}"/>
              </a:ext>
            </a:extLst>
          </p:cNvPr>
          <p:cNvPicPr>
            <a:picLocks noChangeAspect="1"/>
          </p:cNvPicPr>
          <p:nvPr/>
        </p:nvPicPr>
        <p:blipFill rotWithShape="1">
          <a:blip r:embed="rId3">
            <a:extLst>
              <a:ext uri="{28A0092B-C50C-407E-A947-70E740481C1C}">
                <a14:useLocalDpi xmlns:a14="http://schemas.microsoft.com/office/drawing/2010/main" val="0"/>
              </a:ext>
            </a:extLst>
          </a:blip>
          <a:srcRect l="8229" t="27408" r="5771" b="18518"/>
          <a:stretch/>
        </p:blipFill>
        <p:spPr>
          <a:xfrm>
            <a:off x="943627" y="1127760"/>
            <a:ext cx="10566680" cy="5008880"/>
          </a:xfrm>
          <a:prstGeom prst="rect">
            <a:avLst/>
          </a:prstGeom>
        </p:spPr>
      </p:pic>
    </p:spTree>
    <p:extLst>
      <p:ext uri="{BB962C8B-B14F-4D97-AF65-F5344CB8AC3E}">
        <p14:creationId xmlns:p14="http://schemas.microsoft.com/office/powerpoint/2010/main" val="99877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3C4E6-4597-DC76-3EB0-767A0DF7DE61}"/>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C3187D74-C7A4-E6C3-4ADC-6FD9356FF4C9}"/>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83503C8D-B5C8-3793-3E33-4BCDE7F2468D}"/>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064F8C7E-EAC6-FCB9-FEC1-28502C9054FF}"/>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9C231E26-C11F-C747-EDD7-8E6FF6323D3F}"/>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pic>
        <p:nvPicPr>
          <p:cNvPr id="11" name="Picture 10" descr="A diagram of a revenue model&#10;&#10;Description automatically generated">
            <a:extLst>
              <a:ext uri="{FF2B5EF4-FFF2-40B4-BE49-F238E27FC236}">
                <a16:creationId xmlns:a16="http://schemas.microsoft.com/office/drawing/2014/main" id="{A39D2FFD-B4C5-5979-8C05-583BFA50E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708" y="934720"/>
            <a:ext cx="5258984" cy="4297680"/>
          </a:xfrm>
          <a:prstGeom prst="rect">
            <a:avLst/>
          </a:prstGeom>
        </p:spPr>
      </p:pic>
      <p:sp>
        <p:nvSpPr>
          <p:cNvPr id="2" name="Google Shape;83;p13">
            <a:extLst>
              <a:ext uri="{FF2B5EF4-FFF2-40B4-BE49-F238E27FC236}">
                <a16:creationId xmlns:a16="http://schemas.microsoft.com/office/drawing/2014/main" id="{0355CF3C-D805-A8A5-E9EA-BD69FC01D2EF}"/>
              </a:ext>
            </a:extLst>
          </p:cNvPr>
          <p:cNvSpPr txBox="1">
            <a:spLocks/>
          </p:cNvSpPr>
          <p:nvPr/>
        </p:nvSpPr>
        <p:spPr>
          <a:xfrm>
            <a:off x="-590452" y="-464324"/>
            <a:ext cx="6544212"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a:solidFill>
                  <a:srgbClr val="1C4587"/>
                </a:solidFill>
              </a:rPr>
              <a:t>Types of </a:t>
            </a:r>
            <a:r>
              <a:rPr lang="nb-NO" sz="4000" dirty="0" err="1">
                <a:solidFill>
                  <a:srgbClr val="1C4587"/>
                </a:solidFill>
              </a:rPr>
              <a:t>revenue</a:t>
            </a:r>
            <a:r>
              <a:rPr lang="nb-NO" sz="4000" dirty="0">
                <a:solidFill>
                  <a:srgbClr val="1C4587"/>
                </a:solidFill>
              </a:rPr>
              <a:t> </a:t>
            </a:r>
            <a:r>
              <a:rPr lang="nb-NO" sz="4000" dirty="0" err="1">
                <a:solidFill>
                  <a:srgbClr val="1C4587"/>
                </a:solidFill>
              </a:rPr>
              <a:t>models</a:t>
            </a:r>
            <a:endParaRPr lang="nb-NO" sz="4000" dirty="0">
              <a:solidFill>
                <a:srgbClr val="1C4587"/>
              </a:solidFill>
            </a:endParaRPr>
          </a:p>
        </p:txBody>
      </p:sp>
      <p:sp>
        <p:nvSpPr>
          <p:cNvPr id="3" name="TextBox 2">
            <a:extLst>
              <a:ext uri="{FF2B5EF4-FFF2-40B4-BE49-F238E27FC236}">
                <a16:creationId xmlns:a16="http://schemas.microsoft.com/office/drawing/2014/main" id="{F8430EE7-3541-7986-F9FF-7D2D3BF176B2}"/>
              </a:ext>
            </a:extLst>
          </p:cNvPr>
          <p:cNvSpPr txBox="1"/>
          <p:nvPr/>
        </p:nvSpPr>
        <p:spPr>
          <a:xfrm>
            <a:off x="186869" y="1879600"/>
            <a:ext cx="6163131" cy="3539430"/>
          </a:xfrm>
          <a:prstGeom prst="rect">
            <a:avLst/>
          </a:prstGeom>
          <a:noFill/>
        </p:spPr>
        <p:txBody>
          <a:bodyPr wrap="square" rtlCol="0">
            <a:spAutoFit/>
          </a:bodyPr>
          <a:lstStyle/>
          <a:p>
            <a:r>
              <a:rPr lang="en-US" sz="2800" dirty="0">
                <a:solidFill>
                  <a:srgbClr val="1C4587"/>
                </a:solidFill>
                <a:latin typeface="+mj-lt"/>
                <a:ea typeface="+mj-ea"/>
                <a:cs typeface="+mj-cs"/>
              </a:rPr>
              <a:t>There are six revenue models primarily:</a:t>
            </a:r>
          </a:p>
          <a:p>
            <a:r>
              <a:rPr lang="en-US" sz="2800" dirty="0">
                <a:solidFill>
                  <a:srgbClr val="1C4587"/>
                </a:solidFill>
                <a:latin typeface="+mj-lt"/>
                <a:ea typeface="+mj-ea"/>
                <a:cs typeface="+mj-cs"/>
              </a:rPr>
              <a:t>1- Production model</a:t>
            </a:r>
          </a:p>
          <a:p>
            <a:r>
              <a:rPr lang="en-US" sz="2800" dirty="0">
                <a:solidFill>
                  <a:srgbClr val="1C4587"/>
                </a:solidFill>
                <a:latin typeface="+mj-lt"/>
                <a:ea typeface="+mj-ea"/>
                <a:cs typeface="+mj-cs"/>
              </a:rPr>
              <a:t>2- Renting and leasing</a:t>
            </a:r>
          </a:p>
          <a:p>
            <a:r>
              <a:rPr lang="en-US" sz="2800" dirty="0">
                <a:solidFill>
                  <a:srgbClr val="1C4587"/>
                </a:solidFill>
                <a:latin typeface="+mj-lt"/>
                <a:ea typeface="+mj-ea"/>
                <a:cs typeface="+mj-cs"/>
              </a:rPr>
              <a:t>3- Add revenue (advertising) – as YouTube</a:t>
            </a:r>
          </a:p>
          <a:p>
            <a:r>
              <a:rPr lang="en-US" sz="2800" dirty="0">
                <a:solidFill>
                  <a:srgbClr val="1C4587"/>
                </a:solidFill>
                <a:latin typeface="+mj-lt"/>
                <a:ea typeface="+mj-ea"/>
                <a:cs typeface="+mj-cs"/>
              </a:rPr>
              <a:t>4- Subscription model (       )</a:t>
            </a:r>
          </a:p>
          <a:p>
            <a:r>
              <a:rPr lang="en-US" sz="2800" dirty="0">
                <a:solidFill>
                  <a:srgbClr val="1C4587"/>
                </a:solidFill>
                <a:latin typeface="+mj-lt"/>
                <a:ea typeface="+mj-ea"/>
                <a:cs typeface="+mj-cs"/>
              </a:rPr>
              <a:t>5- Freemium model (Google Drive, most of video games)</a:t>
            </a:r>
          </a:p>
          <a:p>
            <a:r>
              <a:rPr lang="en-US" sz="2800" dirty="0">
                <a:solidFill>
                  <a:srgbClr val="1C4587"/>
                </a:solidFill>
                <a:latin typeface="+mj-lt"/>
                <a:ea typeface="+mj-ea"/>
                <a:cs typeface="+mj-cs"/>
              </a:rPr>
              <a:t>6- Markup model</a:t>
            </a:r>
            <a:endParaRPr lang="nb-NO" sz="2800" dirty="0">
              <a:solidFill>
                <a:srgbClr val="1C4587"/>
              </a:solidFill>
              <a:latin typeface="+mj-lt"/>
              <a:ea typeface="+mj-ea"/>
              <a:cs typeface="+mj-cs"/>
            </a:endParaRPr>
          </a:p>
        </p:txBody>
      </p:sp>
      <p:pic>
        <p:nvPicPr>
          <p:cNvPr id="9" name="Picture 8">
            <a:extLst>
              <a:ext uri="{FF2B5EF4-FFF2-40B4-BE49-F238E27FC236}">
                <a16:creationId xmlns:a16="http://schemas.microsoft.com/office/drawing/2014/main" id="{296DB100-56E5-D3E0-24FD-5D58D5182CE1}"/>
              </a:ext>
            </a:extLst>
          </p:cNvPr>
          <p:cNvPicPr>
            <a:picLocks noChangeAspect="1"/>
          </p:cNvPicPr>
          <p:nvPr/>
        </p:nvPicPr>
        <p:blipFill>
          <a:blip r:embed="rId4"/>
          <a:stretch>
            <a:fillRect/>
          </a:stretch>
        </p:blipFill>
        <p:spPr>
          <a:xfrm>
            <a:off x="3581400" y="3606800"/>
            <a:ext cx="589280" cy="589280"/>
          </a:xfrm>
          <a:prstGeom prst="rect">
            <a:avLst/>
          </a:prstGeom>
        </p:spPr>
      </p:pic>
    </p:spTree>
    <p:extLst>
      <p:ext uri="{BB962C8B-B14F-4D97-AF65-F5344CB8AC3E}">
        <p14:creationId xmlns:p14="http://schemas.microsoft.com/office/powerpoint/2010/main" val="325493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465BB-27E4-AD08-F94B-F9BB8A3A8B44}"/>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A48A2FF9-5F6C-EF25-0896-10EB17C960FE}"/>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F954B662-4D36-5D17-3B71-8B3245665ABC}"/>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847DC52D-90FB-0C0C-3FE1-5E6FF23D0D07}"/>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A9290704-1BA8-65BB-48C5-D3B3B33A75D2}"/>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2" name="Google Shape;83;p13">
            <a:extLst>
              <a:ext uri="{FF2B5EF4-FFF2-40B4-BE49-F238E27FC236}">
                <a16:creationId xmlns:a16="http://schemas.microsoft.com/office/drawing/2014/main" id="{97C3C329-58DB-FCA2-E917-56B254CC4360}"/>
              </a:ext>
            </a:extLst>
          </p:cNvPr>
          <p:cNvSpPr txBox="1">
            <a:spLocks/>
          </p:cNvSpPr>
          <p:nvPr/>
        </p:nvSpPr>
        <p:spPr>
          <a:xfrm>
            <a:off x="-590452" y="-464324"/>
            <a:ext cx="6544212"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a:solidFill>
                  <a:srgbClr val="1C4587"/>
                </a:solidFill>
              </a:rPr>
              <a:t>Production </a:t>
            </a:r>
            <a:r>
              <a:rPr lang="nb-NO" sz="4000" dirty="0" err="1">
                <a:solidFill>
                  <a:srgbClr val="1C4587"/>
                </a:solidFill>
              </a:rPr>
              <a:t>model</a:t>
            </a:r>
            <a:endParaRPr lang="nb-NO" sz="4000" dirty="0">
              <a:solidFill>
                <a:srgbClr val="1C4587"/>
              </a:solidFill>
            </a:endParaRPr>
          </a:p>
        </p:txBody>
      </p:sp>
      <p:sp>
        <p:nvSpPr>
          <p:cNvPr id="3" name="TextBox 2">
            <a:extLst>
              <a:ext uri="{FF2B5EF4-FFF2-40B4-BE49-F238E27FC236}">
                <a16:creationId xmlns:a16="http://schemas.microsoft.com/office/drawing/2014/main" id="{DDA6B005-FCB0-4B22-210A-22F27E1F8EAB}"/>
              </a:ext>
            </a:extLst>
          </p:cNvPr>
          <p:cNvSpPr txBox="1"/>
          <p:nvPr/>
        </p:nvSpPr>
        <p:spPr>
          <a:xfrm>
            <a:off x="186869" y="1879600"/>
            <a:ext cx="6163131" cy="4832092"/>
          </a:xfrm>
          <a:prstGeom prst="rect">
            <a:avLst/>
          </a:prstGeom>
          <a:noFill/>
        </p:spPr>
        <p:txBody>
          <a:bodyPr wrap="square" rtlCol="0">
            <a:spAutoFit/>
          </a:bodyPr>
          <a:lstStyle/>
          <a:p>
            <a:r>
              <a:rPr lang="en-US" sz="2800" dirty="0">
                <a:solidFill>
                  <a:srgbClr val="1C4587"/>
                </a:solidFill>
                <a:latin typeface="+mj-lt"/>
                <a:ea typeface="+mj-ea"/>
                <a:cs typeface="+mj-cs"/>
              </a:rPr>
              <a:t>In the production model, the business that creates the product or service sells it to customers who value and thus pay for it. </a:t>
            </a:r>
          </a:p>
          <a:p>
            <a:endParaRPr lang="en-US" sz="2800" dirty="0">
              <a:solidFill>
                <a:srgbClr val="1C4587"/>
              </a:solidFill>
              <a:latin typeface="+mj-lt"/>
              <a:ea typeface="+mj-ea"/>
              <a:cs typeface="+mj-cs"/>
            </a:endParaRPr>
          </a:p>
          <a:p>
            <a:endParaRPr lang="en-US" sz="2800" dirty="0">
              <a:solidFill>
                <a:srgbClr val="1C4587"/>
              </a:solidFill>
              <a:latin typeface="+mj-lt"/>
              <a:ea typeface="+mj-ea"/>
              <a:cs typeface="+mj-cs"/>
            </a:endParaRPr>
          </a:p>
          <a:p>
            <a:r>
              <a:rPr lang="en-US" sz="2800" dirty="0">
                <a:solidFill>
                  <a:srgbClr val="1C4587"/>
                </a:solidFill>
                <a:latin typeface="+mj-lt"/>
                <a:ea typeface="+mj-ea"/>
                <a:cs typeface="+mj-cs"/>
              </a:rPr>
              <a:t>An example would be a company that produces paper, who then sells it to either the direct public or to other businesses, thus generating revenue for the paper company.</a:t>
            </a:r>
            <a:endParaRPr lang="nb-NO" sz="2800" dirty="0">
              <a:solidFill>
                <a:srgbClr val="1C4587"/>
              </a:solidFill>
              <a:latin typeface="+mj-lt"/>
              <a:ea typeface="+mj-ea"/>
              <a:cs typeface="+mj-cs"/>
            </a:endParaRPr>
          </a:p>
        </p:txBody>
      </p:sp>
      <p:pic>
        <p:nvPicPr>
          <p:cNvPr id="10" name="Picture 9" descr="Diagram of a production model&#10;&#10;Description automatically generated">
            <a:extLst>
              <a:ext uri="{FF2B5EF4-FFF2-40B4-BE49-F238E27FC236}">
                <a16:creationId xmlns:a16="http://schemas.microsoft.com/office/drawing/2014/main" id="{51C1B63C-4BA5-43D4-E5CB-C9E70CD28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035" y="1259637"/>
            <a:ext cx="4491956" cy="5136985"/>
          </a:xfrm>
          <a:prstGeom prst="rect">
            <a:avLst/>
          </a:prstGeom>
        </p:spPr>
      </p:pic>
    </p:spTree>
    <p:extLst>
      <p:ext uri="{BB962C8B-B14F-4D97-AF65-F5344CB8AC3E}">
        <p14:creationId xmlns:p14="http://schemas.microsoft.com/office/powerpoint/2010/main" val="159219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335F8-56A2-68C1-F238-417925DFB096}"/>
            </a:ext>
          </a:extLst>
        </p:cNvPr>
        <p:cNvGrpSpPr/>
        <p:nvPr/>
      </p:nvGrpSpPr>
      <p:grpSpPr>
        <a:xfrm>
          <a:off x="0" y="0"/>
          <a:ext cx="0" cy="0"/>
          <a:chOff x="0" y="0"/>
          <a:chExt cx="0" cy="0"/>
        </a:xfrm>
      </p:grpSpPr>
      <p:grpSp>
        <p:nvGrpSpPr>
          <p:cNvPr id="4" name="Google Shape;78;p13">
            <a:extLst>
              <a:ext uri="{FF2B5EF4-FFF2-40B4-BE49-F238E27FC236}">
                <a16:creationId xmlns:a16="http://schemas.microsoft.com/office/drawing/2014/main" id="{136D5E17-C530-A0E5-A484-8FDD46282230}"/>
              </a:ext>
            </a:extLst>
          </p:cNvPr>
          <p:cNvGrpSpPr/>
          <p:nvPr/>
        </p:nvGrpSpPr>
        <p:grpSpPr>
          <a:xfrm>
            <a:off x="0" y="-7326"/>
            <a:ext cx="12192000" cy="809965"/>
            <a:chOff x="0" y="-7325"/>
            <a:chExt cx="9144000" cy="641138"/>
          </a:xfrm>
        </p:grpSpPr>
        <p:sp>
          <p:nvSpPr>
            <p:cNvPr id="5" name="Google Shape;79;p13">
              <a:extLst>
                <a:ext uri="{FF2B5EF4-FFF2-40B4-BE49-F238E27FC236}">
                  <a16:creationId xmlns:a16="http://schemas.microsoft.com/office/drawing/2014/main" id="{31102576-F074-99F7-A2BB-F57BD7B5AEE9}"/>
                </a:ext>
              </a:extLst>
            </p:cNvPr>
            <p:cNvSpPr txBox="1"/>
            <p:nvPr/>
          </p:nvSpPr>
          <p:spPr>
            <a:xfrm>
              <a:off x="0" y="-3687"/>
              <a:ext cx="91440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lt1"/>
                  </a:solidFill>
                </a:rPr>
                <a:t>SEED+ 		</a:t>
              </a:r>
              <a:endParaRPr sz="1800" dirty="0">
                <a:solidFill>
                  <a:schemeClr val="lt1"/>
                </a:solidFill>
              </a:endParaRPr>
            </a:p>
          </p:txBody>
        </p:sp>
        <p:sp>
          <p:nvSpPr>
            <p:cNvPr id="6" name="Google Shape;80;p13">
              <a:extLst>
                <a:ext uri="{FF2B5EF4-FFF2-40B4-BE49-F238E27FC236}">
                  <a16:creationId xmlns:a16="http://schemas.microsoft.com/office/drawing/2014/main" id="{0E7430BC-7CC8-65F6-7DB2-BE355BF34F17}"/>
                </a:ext>
              </a:extLst>
            </p:cNvPr>
            <p:cNvSpPr txBox="1"/>
            <p:nvPr/>
          </p:nvSpPr>
          <p:spPr>
            <a:xfrm>
              <a:off x="7737219" y="-7325"/>
              <a:ext cx="1384800" cy="637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Funded by the European Union</a:t>
              </a:r>
              <a:endParaRPr sz="1300">
                <a:solidFill>
                  <a:schemeClr val="lt1"/>
                </a:solidFill>
              </a:endParaRPr>
            </a:p>
          </p:txBody>
        </p:sp>
        <p:pic>
          <p:nvPicPr>
            <p:cNvPr id="7" name="Google Shape;81;p13">
              <a:extLst>
                <a:ext uri="{FF2B5EF4-FFF2-40B4-BE49-F238E27FC236}">
                  <a16:creationId xmlns:a16="http://schemas.microsoft.com/office/drawing/2014/main" id="{D3F8724A-34EC-2831-4AFA-01B1AEC376DA}"/>
                </a:ext>
              </a:extLst>
            </p:cNvPr>
            <p:cNvPicPr preferRelativeResize="0"/>
            <p:nvPr/>
          </p:nvPicPr>
          <p:blipFill>
            <a:blip r:embed="rId2">
              <a:alphaModFix/>
            </a:blip>
            <a:stretch>
              <a:fillRect/>
            </a:stretch>
          </p:blipFill>
          <p:spPr>
            <a:xfrm rot="10800000" flipH="1">
              <a:off x="6726760" y="-3662"/>
              <a:ext cx="956175" cy="637450"/>
            </a:xfrm>
            <a:prstGeom prst="rect">
              <a:avLst/>
            </a:prstGeom>
            <a:noFill/>
            <a:ln>
              <a:noFill/>
            </a:ln>
          </p:spPr>
        </p:pic>
      </p:grpSp>
      <p:sp>
        <p:nvSpPr>
          <p:cNvPr id="2" name="Google Shape;83;p13">
            <a:extLst>
              <a:ext uri="{FF2B5EF4-FFF2-40B4-BE49-F238E27FC236}">
                <a16:creationId xmlns:a16="http://schemas.microsoft.com/office/drawing/2014/main" id="{ACF9CF88-81A2-4661-BFCE-0FD553B6AF4A}"/>
              </a:ext>
            </a:extLst>
          </p:cNvPr>
          <p:cNvSpPr txBox="1">
            <a:spLocks/>
          </p:cNvSpPr>
          <p:nvPr/>
        </p:nvSpPr>
        <p:spPr>
          <a:xfrm>
            <a:off x="-590452" y="-464324"/>
            <a:ext cx="6544212" cy="2052600"/>
          </a:xfrm>
          <a:prstGeom prst="rect">
            <a:avLst/>
          </a:prstGeom>
        </p:spPr>
        <p:txBody>
          <a:bodyPr spcFirstLastPara="1" vert="horz" wrap="square" lIns="91425" tIns="91425" rIns="91425" bIns="914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nb-NO" sz="4000" dirty="0" err="1">
                <a:solidFill>
                  <a:srgbClr val="1C4587"/>
                </a:solidFill>
              </a:rPr>
              <a:t>Renting</a:t>
            </a:r>
            <a:r>
              <a:rPr lang="nb-NO" sz="4000" dirty="0">
                <a:solidFill>
                  <a:srgbClr val="1C4587"/>
                </a:solidFill>
              </a:rPr>
              <a:t> and leasing</a:t>
            </a:r>
          </a:p>
        </p:txBody>
      </p:sp>
      <p:sp>
        <p:nvSpPr>
          <p:cNvPr id="3" name="TextBox 2">
            <a:extLst>
              <a:ext uri="{FF2B5EF4-FFF2-40B4-BE49-F238E27FC236}">
                <a16:creationId xmlns:a16="http://schemas.microsoft.com/office/drawing/2014/main" id="{AD748AE0-7D30-7E60-D65D-9743E67ADE4B}"/>
              </a:ext>
            </a:extLst>
          </p:cNvPr>
          <p:cNvSpPr txBox="1"/>
          <p:nvPr/>
        </p:nvSpPr>
        <p:spPr>
          <a:xfrm>
            <a:off x="186869" y="1879600"/>
            <a:ext cx="6163131" cy="1384995"/>
          </a:xfrm>
          <a:prstGeom prst="rect">
            <a:avLst/>
          </a:prstGeom>
          <a:noFill/>
        </p:spPr>
        <p:txBody>
          <a:bodyPr wrap="square" rtlCol="0">
            <a:spAutoFit/>
          </a:bodyPr>
          <a:lstStyle/>
          <a:p>
            <a:r>
              <a:rPr lang="en-US" sz="2800" dirty="0">
                <a:solidFill>
                  <a:srgbClr val="1C4587"/>
                </a:solidFill>
                <a:latin typeface="+mj-lt"/>
                <a:ea typeface="+mj-ea"/>
                <a:cs typeface="+mj-cs"/>
              </a:rPr>
              <a:t>Under the leasing business model, a company purchases a product and then leases it to a customer for a periodic fee.</a:t>
            </a:r>
            <a:endParaRPr lang="nb-NO" sz="2800" dirty="0">
              <a:solidFill>
                <a:srgbClr val="1C4587"/>
              </a:solidFill>
              <a:latin typeface="+mj-lt"/>
              <a:ea typeface="+mj-ea"/>
              <a:cs typeface="+mj-cs"/>
            </a:endParaRPr>
          </a:p>
        </p:txBody>
      </p:sp>
      <p:pic>
        <p:nvPicPr>
          <p:cNvPr id="10" name="Picture 9" descr="A diagram of a lease agreement&#10;&#10;Description automatically generated">
            <a:extLst>
              <a:ext uri="{FF2B5EF4-FFF2-40B4-BE49-F238E27FC236}">
                <a16:creationId xmlns:a16="http://schemas.microsoft.com/office/drawing/2014/main" id="{FB10850D-E3D7-3034-3EAC-F0F4162DF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509" y="988266"/>
            <a:ext cx="5016183" cy="4881467"/>
          </a:xfrm>
          <a:prstGeom prst="rect">
            <a:avLst/>
          </a:prstGeom>
        </p:spPr>
      </p:pic>
    </p:spTree>
    <p:extLst>
      <p:ext uri="{BB962C8B-B14F-4D97-AF65-F5344CB8AC3E}">
        <p14:creationId xmlns:p14="http://schemas.microsoft.com/office/powerpoint/2010/main" val="3808846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7366</TotalTime>
  <Words>787</Words>
  <Application>Microsoft Office PowerPoint</Application>
  <PresentationFormat>Widescreen</PresentationFormat>
  <Paragraphs>116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UiT The Arctic University of Norway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Tamer Abu-Alam</dc:creator>
  <cp:lastModifiedBy>Tamer Abu-Alam</cp:lastModifiedBy>
  <cp:revision>9</cp:revision>
  <dcterms:created xsi:type="dcterms:W3CDTF">2024-03-26T09:47:26Z</dcterms:created>
  <dcterms:modified xsi:type="dcterms:W3CDTF">2024-04-07T11:09:29Z</dcterms:modified>
</cp:coreProperties>
</file>