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6" r:id="rId2"/>
    <p:sldId id="303" r:id="rId3"/>
    <p:sldId id="295" r:id="rId4"/>
    <p:sldId id="304" r:id="rId5"/>
    <p:sldId id="305" r:id="rId6"/>
    <p:sldId id="296" r:id="rId7"/>
    <p:sldId id="297" r:id="rId8"/>
    <p:sldId id="298" r:id="rId9"/>
    <p:sldId id="306" r:id="rId10"/>
    <p:sldId id="299" r:id="rId11"/>
    <p:sldId id="300" r:id="rId12"/>
    <p:sldId id="286" r:id="rId13"/>
    <p:sldId id="294" r:id="rId14"/>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FF3"/>
    <a:srgbClr val="DEF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13" d="100"/>
          <a:sy n="113"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bg-BG"/>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D04CD4E6-3EF5-4FD6-B2F1-F47DEB34F85D}" type="datetimeFigureOut">
              <a:rPr lang="bg-BG" smtClean="0"/>
              <a:t>13.2.2024 г.</a:t>
            </a:fld>
            <a:endParaRPr lang="bg-BG"/>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bg-BG"/>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bg-BG"/>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1A5636EE-ACFA-4813-AF28-2FD4951800DD}" type="slidenum">
              <a:rPr lang="bg-BG" smtClean="0"/>
              <a:t>‹#›</a:t>
            </a:fld>
            <a:endParaRPr lang="bg-BG"/>
          </a:p>
        </p:txBody>
      </p:sp>
    </p:spTree>
    <p:extLst>
      <p:ext uri="{BB962C8B-B14F-4D97-AF65-F5344CB8AC3E}">
        <p14:creationId xmlns:p14="http://schemas.microsoft.com/office/powerpoint/2010/main" val="39369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p:cNvSpPr>
            <a:spLocks noGrp="1"/>
          </p:cNvSpPr>
          <p:nvPr>
            <p:ph type="dt" sz="half" idx="10"/>
          </p:nvPr>
        </p:nvSpPr>
        <p:spPr/>
        <p:txBody>
          <a:bodyPr/>
          <a:lstStyle/>
          <a:p>
            <a:fld id="{98523126-083B-44BB-A5EC-A0ABFC47F430}" type="datetimeFigureOut">
              <a:rPr lang="bg-BG" smtClean="0"/>
              <a:t>13.2.2024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CF3B803-6F90-4506-A87C-4ED77BBCF764}" type="slidenum">
              <a:rPr lang="bg-BG" smtClean="0"/>
              <a:t>‹#›</a:t>
            </a:fld>
            <a:endParaRPr lang="bg-BG"/>
          </a:p>
        </p:txBody>
      </p:sp>
    </p:spTree>
    <p:extLst>
      <p:ext uri="{BB962C8B-B14F-4D97-AF65-F5344CB8AC3E}">
        <p14:creationId xmlns:p14="http://schemas.microsoft.com/office/powerpoint/2010/main" val="319428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98523126-083B-44BB-A5EC-A0ABFC47F430}" type="datetimeFigureOut">
              <a:rPr lang="bg-BG" smtClean="0"/>
              <a:t>13.2.2024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CF3B803-6F90-4506-A87C-4ED77BBCF764}" type="slidenum">
              <a:rPr lang="bg-BG" smtClean="0"/>
              <a:t>‹#›</a:t>
            </a:fld>
            <a:endParaRPr lang="bg-BG"/>
          </a:p>
        </p:txBody>
      </p:sp>
    </p:spTree>
    <p:extLst>
      <p:ext uri="{BB962C8B-B14F-4D97-AF65-F5344CB8AC3E}">
        <p14:creationId xmlns:p14="http://schemas.microsoft.com/office/powerpoint/2010/main" val="185603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98523126-083B-44BB-A5EC-A0ABFC47F430}" type="datetimeFigureOut">
              <a:rPr lang="bg-BG" smtClean="0"/>
              <a:t>13.2.2024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CF3B803-6F90-4506-A87C-4ED77BBCF764}" type="slidenum">
              <a:rPr lang="bg-BG" smtClean="0"/>
              <a:t>‹#›</a:t>
            </a:fld>
            <a:endParaRPr lang="bg-BG"/>
          </a:p>
        </p:txBody>
      </p:sp>
    </p:spTree>
    <p:extLst>
      <p:ext uri="{BB962C8B-B14F-4D97-AF65-F5344CB8AC3E}">
        <p14:creationId xmlns:p14="http://schemas.microsoft.com/office/powerpoint/2010/main" val="267130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98523126-083B-44BB-A5EC-A0ABFC47F430}" type="datetimeFigureOut">
              <a:rPr lang="bg-BG" smtClean="0"/>
              <a:t>13.2.2024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CF3B803-6F90-4506-A87C-4ED77BBCF764}" type="slidenum">
              <a:rPr lang="bg-BG" smtClean="0"/>
              <a:t>‹#›</a:t>
            </a:fld>
            <a:endParaRPr lang="bg-BG"/>
          </a:p>
        </p:txBody>
      </p:sp>
    </p:spTree>
    <p:extLst>
      <p:ext uri="{BB962C8B-B14F-4D97-AF65-F5344CB8AC3E}">
        <p14:creationId xmlns:p14="http://schemas.microsoft.com/office/powerpoint/2010/main" val="23290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523126-083B-44BB-A5EC-A0ABFC47F430}" type="datetimeFigureOut">
              <a:rPr lang="bg-BG" smtClean="0"/>
              <a:t>13.2.2024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CF3B803-6F90-4506-A87C-4ED77BBCF764}" type="slidenum">
              <a:rPr lang="bg-BG" smtClean="0"/>
              <a:t>‹#›</a:t>
            </a:fld>
            <a:endParaRPr lang="bg-BG"/>
          </a:p>
        </p:txBody>
      </p:sp>
    </p:spTree>
    <p:extLst>
      <p:ext uri="{BB962C8B-B14F-4D97-AF65-F5344CB8AC3E}">
        <p14:creationId xmlns:p14="http://schemas.microsoft.com/office/powerpoint/2010/main" val="8045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a:spLocks noGrp="1"/>
          </p:cNvSpPr>
          <p:nvPr>
            <p:ph type="dt" sz="half" idx="10"/>
          </p:nvPr>
        </p:nvSpPr>
        <p:spPr/>
        <p:txBody>
          <a:bodyPr/>
          <a:lstStyle/>
          <a:p>
            <a:fld id="{98523126-083B-44BB-A5EC-A0ABFC47F430}" type="datetimeFigureOut">
              <a:rPr lang="bg-BG" smtClean="0"/>
              <a:t>13.2.2024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8CF3B803-6F90-4506-A87C-4ED77BBCF764}" type="slidenum">
              <a:rPr lang="bg-BG" smtClean="0"/>
              <a:t>‹#›</a:t>
            </a:fld>
            <a:endParaRPr lang="bg-BG"/>
          </a:p>
        </p:txBody>
      </p:sp>
    </p:spTree>
    <p:extLst>
      <p:ext uri="{BB962C8B-B14F-4D97-AF65-F5344CB8AC3E}">
        <p14:creationId xmlns:p14="http://schemas.microsoft.com/office/powerpoint/2010/main" val="277573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a:spLocks noGrp="1"/>
          </p:cNvSpPr>
          <p:nvPr>
            <p:ph type="dt" sz="half" idx="10"/>
          </p:nvPr>
        </p:nvSpPr>
        <p:spPr/>
        <p:txBody>
          <a:bodyPr/>
          <a:lstStyle/>
          <a:p>
            <a:fld id="{98523126-083B-44BB-A5EC-A0ABFC47F430}" type="datetimeFigureOut">
              <a:rPr lang="bg-BG" smtClean="0"/>
              <a:t>13.2.2024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8CF3B803-6F90-4506-A87C-4ED77BBCF764}" type="slidenum">
              <a:rPr lang="bg-BG" smtClean="0"/>
              <a:t>‹#›</a:t>
            </a:fld>
            <a:endParaRPr lang="bg-BG"/>
          </a:p>
        </p:txBody>
      </p:sp>
    </p:spTree>
    <p:extLst>
      <p:ext uri="{BB962C8B-B14F-4D97-AF65-F5344CB8AC3E}">
        <p14:creationId xmlns:p14="http://schemas.microsoft.com/office/powerpoint/2010/main" val="288770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2"/>
          <p:cNvSpPr>
            <a:spLocks noGrp="1"/>
          </p:cNvSpPr>
          <p:nvPr>
            <p:ph type="dt" sz="half" idx="10"/>
          </p:nvPr>
        </p:nvSpPr>
        <p:spPr/>
        <p:txBody>
          <a:bodyPr/>
          <a:lstStyle/>
          <a:p>
            <a:fld id="{98523126-083B-44BB-A5EC-A0ABFC47F430}" type="datetimeFigureOut">
              <a:rPr lang="bg-BG" smtClean="0"/>
              <a:t>13.2.2024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8CF3B803-6F90-4506-A87C-4ED77BBCF764}" type="slidenum">
              <a:rPr lang="bg-BG" smtClean="0"/>
              <a:t>‹#›</a:t>
            </a:fld>
            <a:endParaRPr lang="bg-BG"/>
          </a:p>
        </p:txBody>
      </p:sp>
    </p:spTree>
    <p:extLst>
      <p:ext uri="{BB962C8B-B14F-4D97-AF65-F5344CB8AC3E}">
        <p14:creationId xmlns:p14="http://schemas.microsoft.com/office/powerpoint/2010/main" val="59692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23126-083B-44BB-A5EC-A0ABFC47F430}" type="datetimeFigureOut">
              <a:rPr lang="bg-BG" smtClean="0"/>
              <a:t>13.2.2024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8CF3B803-6F90-4506-A87C-4ED77BBCF764}" type="slidenum">
              <a:rPr lang="bg-BG" smtClean="0"/>
              <a:t>‹#›</a:t>
            </a:fld>
            <a:endParaRPr lang="bg-BG"/>
          </a:p>
        </p:txBody>
      </p:sp>
    </p:spTree>
    <p:extLst>
      <p:ext uri="{BB962C8B-B14F-4D97-AF65-F5344CB8AC3E}">
        <p14:creationId xmlns:p14="http://schemas.microsoft.com/office/powerpoint/2010/main" val="86970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523126-083B-44BB-A5EC-A0ABFC47F430}" type="datetimeFigureOut">
              <a:rPr lang="bg-BG" smtClean="0"/>
              <a:t>13.2.2024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8CF3B803-6F90-4506-A87C-4ED77BBCF764}" type="slidenum">
              <a:rPr lang="bg-BG" smtClean="0"/>
              <a:t>‹#›</a:t>
            </a:fld>
            <a:endParaRPr lang="bg-BG"/>
          </a:p>
        </p:txBody>
      </p:sp>
    </p:spTree>
    <p:extLst>
      <p:ext uri="{BB962C8B-B14F-4D97-AF65-F5344CB8AC3E}">
        <p14:creationId xmlns:p14="http://schemas.microsoft.com/office/powerpoint/2010/main" val="1275807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523126-083B-44BB-A5EC-A0ABFC47F430}" type="datetimeFigureOut">
              <a:rPr lang="bg-BG" smtClean="0"/>
              <a:t>13.2.2024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8CF3B803-6F90-4506-A87C-4ED77BBCF764}" type="slidenum">
              <a:rPr lang="bg-BG" smtClean="0"/>
              <a:t>‹#›</a:t>
            </a:fld>
            <a:endParaRPr lang="bg-BG"/>
          </a:p>
        </p:txBody>
      </p:sp>
    </p:spTree>
    <p:extLst>
      <p:ext uri="{BB962C8B-B14F-4D97-AF65-F5344CB8AC3E}">
        <p14:creationId xmlns:p14="http://schemas.microsoft.com/office/powerpoint/2010/main" val="88632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23126-083B-44BB-A5EC-A0ABFC47F430}" type="datetimeFigureOut">
              <a:rPr lang="bg-BG" smtClean="0"/>
              <a:t>13.2.2024 г.</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3B803-6F90-4506-A87C-4ED77BBCF764}" type="slidenum">
              <a:rPr lang="bg-BG" smtClean="0"/>
              <a:t>‹#›</a:t>
            </a:fld>
            <a:endParaRPr lang="bg-BG"/>
          </a:p>
        </p:txBody>
      </p:sp>
    </p:spTree>
    <p:extLst>
      <p:ext uri="{BB962C8B-B14F-4D97-AF65-F5344CB8AC3E}">
        <p14:creationId xmlns:p14="http://schemas.microsoft.com/office/powerpoint/2010/main" val="3397369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hyperlink" Target="https://mooc.cloudearthi.com/courses/" TargetMode="Externa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image" Target="../media/image2.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FF3"/>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1506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030" name="Picture 6" descr="https://cloudearthi.com/wp-content/uploads/2021/10/CloudEARTHi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75" y="5628608"/>
            <a:ext cx="1578905" cy="1009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70" y="216051"/>
            <a:ext cx="3441199" cy="737618"/>
          </a:xfrm>
          <a:prstGeom prst="rect">
            <a:avLst/>
          </a:prstGeom>
        </p:spPr>
      </p:pic>
      <p:pic>
        <p:nvPicPr>
          <p:cNvPr id="1028" name="Picture 4" descr="UiT The Arctic University of Norway (NO) – inHERE Proje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674" y="5743888"/>
            <a:ext cx="859188" cy="8591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bo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666" y="5738257"/>
            <a:ext cx="891390" cy="8913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881" y="5718981"/>
            <a:ext cx="820595" cy="932034"/>
          </a:xfrm>
          <a:prstGeom prst="rect">
            <a:avLst/>
          </a:prstGeom>
        </p:spPr>
      </p:pic>
      <p:pic>
        <p:nvPicPr>
          <p:cNvPr id="1036" name="Picture 12" descr="EIT RawMaterials - Developing raw materials into a major strength for Europe"/>
          <p:cNvPicPr>
            <a:picLocks noChangeAspect="1" noChangeArrowheads="1"/>
          </p:cNvPicPr>
          <p:nvPr/>
        </p:nvPicPr>
        <p:blipFill rotWithShape="1">
          <a:blip r:embed="rId7">
            <a:extLst>
              <a:ext uri="{28A0092B-C50C-407E-A947-70E740481C1C}">
                <a14:useLocalDpi xmlns:a14="http://schemas.microsoft.com/office/drawing/2010/main" val="0"/>
              </a:ext>
            </a:extLst>
          </a:blip>
          <a:srcRect r="50420"/>
          <a:stretch/>
        </p:blipFill>
        <p:spPr bwMode="auto">
          <a:xfrm>
            <a:off x="4837785" y="5851511"/>
            <a:ext cx="2304695" cy="6254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IT RawMaterials - Developing raw materials into a major strength for Europe"/>
          <p:cNvPicPr>
            <a:picLocks noChangeAspect="1" noChangeArrowheads="1"/>
          </p:cNvPicPr>
          <p:nvPr/>
        </p:nvPicPr>
        <p:blipFill rotWithShape="1">
          <a:blip r:embed="rId7">
            <a:extLst>
              <a:ext uri="{28A0092B-C50C-407E-A947-70E740481C1C}">
                <a14:useLocalDpi xmlns:a14="http://schemas.microsoft.com/office/drawing/2010/main" val="0"/>
              </a:ext>
            </a:extLst>
          </a:blip>
          <a:srcRect l="59417"/>
          <a:stretch/>
        </p:blipFill>
        <p:spPr bwMode="auto">
          <a:xfrm>
            <a:off x="9470571" y="198954"/>
            <a:ext cx="2327028"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Force - Crunchbase Investor Profile &amp; Investmen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8219" y="5986386"/>
            <a:ext cx="1860857" cy="5179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3034" y="5806439"/>
            <a:ext cx="901672" cy="857327"/>
          </a:xfrm>
          <a:prstGeom prst="rect">
            <a:avLst/>
          </a:prstGeom>
        </p:spPr>
      </p:pic>
      <p:sp>
        <p:nvSpPr>
          <p:cNvPr id="18" name="Rectangle 17"/>
          <p:cNvSpPr/>
          <p:nvPr/>
        </p:nvSpPr>
        <p:spPr>
          <a:xfrm>
            <a:off x="2295674" y="3343394"/>
            <a:ext cx="7140801" cy="2369880"/>
          </a:xfrm>
          <a:prstGeom prst="rect">
            <a:avLst/>
          </a:prstGeom>
        </p:spPr>
        <p:txBody>
          <a:bodyPr wrap="none">
            <a:spAutoFit/>
          </a:bodyPr>
          <a:lstStyle/>
          <a:p>
            <a:r>
              <a:rPr lang="en-US" b="1" dirty="0">
                <a:latin typeface="MyriadPro-Regular"/>
              </a:rPr>
              <a:t>Project: </a:t>
            </a:r>
            <a:r>
              <a:rPr lang="en-US" dirty="0" err="1">
                <a:latin typeface="MyriadPro-Regular"/>
              </a:rPr>
              <a:t>SEEDPlus</a:t>
            </a:r>
            <a:r>
              <a:rPr lang="en-US" dirty="0">
                <a:latin typeface="MyriadPro-Regular"/>
              </a:rPr>
              <a:t>,</a:t>
            </a:r>
            <a:r>
              <a:rPr lang="en-US" b="1" dirty="0">
                <a:latin typeface="MyriadPro-Regular"/>
              </a:rPr>
              <a:t> </a:t>
            </a:r>
            <a:r>
              <a:rPr lang="en-US" dirty="0">
                <a:latin typeface="MyriadPro-Regular"/>
              </a:rPr>
              <a:t>Strengthening Entrepreneurial Ecosystem Development</a:t>
            </a:r>
          </a:p>
          <a:p>
            <a:endParaRPr lang="en-US" dirty="0">
              <a:latin typeface="MyriadPro-Regular"/>
            </a:endParaRPr>
          </a:p>
          <a:p>
            <a:pPr algn="ctr"/>
            <a:r>
              <a:rPr lang="en-GB" sz="2800" b="1" dirty="0"/>
              <a:t>Topic 6: Customer relationship</a:t>
            </a:r>
          </a:p>
          <a:p>
            <a:pPr algn="ctr"/>
            <a:endParaRPr lang="en-GB" sz="2800" b="1" dirty="0"/>
          </a:p>
          <a:p>
            <a:pPr algn="ctr"/>
            <a:r>
              <a:rPr lang="en-US" sz="2400" b="1" dirty="0"/>
              <a:t>Developed by </a:t>
            </a:r>
            <a:r>
              <a:rPr lang="en-US" sz="2400" b="1" dirty="0" err="1"/>
              <a:t>Vesela</a:t>
            </a:r>
            <a:r>
              <a:rPr lang="en-US" sz="2400" b="1" dirty="0"/>
              <a:t> </a:t>
            </a:r>
            <a:r>
              <a:rPr lang="en-US" sz="2400" b="1" dirty="0" err="1"/>
              <a:t>Dicheva</a:t>
            </a:r>
            <a:r>
              <a:rPr lang="en-US" sz="2400" b="1" dirty="0"/>
              <a:t>, PhD</a:t>
            </a:r>
          </a:p>
          <a:p>
            <a:pPr algn="ctr"/>
            <a:endParaRPr lang="bg-BG" sz="2800" b="1" dirty="0"/>
          </a:p>
        </p:txBody>
      </p:sp>
      <p:sp>
        <p:nvSpPr>
          <p:cNvPr id="20" name="Rectangle 19"/>
          <p:cNvSpPr/>
          <p:nvPr/>
        </p:nvSpPr>
        <p:spPr>
          <a:xfrm>
            <a:off x="2560320" y="1825675"/>
            <a:ext cx="7856220" cy="830997"/>
          </a:xfrm>
          <a:prstGeom prst="rect">
            <a:avLst/>
          </a:prstGeom>
        </p:spPr>
        <p:txBody>
          <a:bodyPr wrap="square">
            <a:spAutoFit/>
          </a:bodyPr>
          <a:lstStyle/>
          <a:p>
            <a:r>
              <a:rPr lang="en-US" sz="4800" b="1" dirty="0">
                <a:latin typeface="MyriadPro-Regular"/>
              </a:rPr>
              <a:t>Venture Creation Course</a:t>
            </a:r>
            <a:endParaRPr lang="bg-BG" sz="4800" b="1" dirty="0"/>
          </a:p>
        </p:txBody>
      </p:sp>
      <p:pic>
        <p:nvPicPr>
          <p:cNvPr id="3" name="Picture 2" descr="A red rectangle with white text&#10;&#10;Description automatically generated">
            <a:extLst>
              <a:ext uri="{FF2B5EF4-FFF2-40B4-BE49-F238E27FC236}">
                <a16:creationId xmlns:a16="http://schemas.microsoft.com/office/drawing/2014/main" id="{20CCA129-24C1-C9C9-BD41-8097E14A3E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1041" y="5905441"/>
            <a:ext cx="1527439" cy="679869"/>
          </a:xfrm>
          <a:prstGeom prst="rect">
            <a:avLst/>
          </a:prstGeom>
        </p:spPr>
      </p:pic>
      <p:pic>
        <p:nvPicPr>
          <p:cNvPr id="1026" name="Picture 2">
            <a:extLst>
              <a:ext uri="{FF2B5EF4-FFF2-40B4-BE49-F238E27FC236}">
                <a16:creationId xmlns:a16="http://schemas.microsoft.com/office/drawing/2014/main" id="{73504CC2-3D39-69E1-7113-FAFE3FA75B3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1614"/>
          <a:stretch/>
        </p:blipFill>
        <p:spPr bwMode="auto">
          <a:xfrm>
            <a:off x="8832947" y="226612"/>
            <a:ext cx="752258" cy="697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7DC70A-58B1-ADCE-5724-242A1BE66DE2}"/>
              </a:ext>
            </a:extLst>
          </p:cNvPr>
          <p:cNvSpPr txBox="1"/>
          <p:nvPr/>
        </p:nvSpPr>
        <p:spPr>
          <a:xfrm>
            <a:off x="1332064" y="6431421"/>
            <a:ext cx="821059" cy="215444"/>
          </a:xfrm>
          <a:prstGeom prst="rect">
            <a:avLst/>
          </a:prstGeom>
          <a:noFill/>
        </p:spPr>
        <p:txBody>
          <a:bodyPr wrap="none" rtlCol="0">
            <a:spAutoFit/>
          </a:bodyPr>
          <a:lstStyle/>
          <a:p>
            <a:r>
              <a:rPr lang="nb-NO" sz="800" b="1" dirty="0" err="1">
                <a:latin typeface="Cambria" panose="02040503050406030204" pitchFamily="18" charset="0"/>
                <a:ea typeface="Cambria" panose="02040503050406030204" pitchFamily="18" charset="0"/>
              </a:rPr>
              <a:t>CloudEARTHi</a:t>
            </a:r>
            <a:endParaRPr lang="nb-NO" sz="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95702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FF3"/>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1506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030" name="Picture 6" descr="https://cloudearthi.com/wp-content/uploads/2021/10/CloudEARTHi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75" y="5628608"/>
            <a:ext cx="1578905" cy="1009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70" y="216051"/>
            <a:ext cx="3441199" cy="737618"/>
          </a:xfrm>
          <a:prstGeom prst="rect">
            <a:avLst/>
          </a:prstGeom>
        </p:spPr>
      </p:pic>
      <p:pic>
        <p:nvPicPr>
          <p:cNvPr id="1028" name="Picture 4" descr="UiT The Arctic University of Norway (NO) – inHERE Proje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674" y="5743888"/>
            <a:ext cx="859188" cy="8591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bo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666" y="5738257"/>
            <a:ext cx="891390" cy="8913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881" y="5718981"/>
            <a:ext cx="820595" cy="932034"/>
          </a:xfrm>
          <a:prstGeom prst="rect">
            <a:avLst/>
          </a:prstGeom>
        </p:spPr>
      </p:pic>
      <p:pic>
        <p:nvPicPr>
          <p:cNvPr id="1036" name="Picture 12" descr="EIT RawMaterials - Developing raw materials into a major strength for Europe"/>
          <p:cNvPicPr>
            <a:picLocks noChangeAspect="1" noChangeArrowheads="1"/>
          </p:cNvPicPr>
          <p:nvPr/>
        </p:nvPicPr>
        <p:blipFill rotWithShape="1">
          <a:blip r:embed="rId7">
            <a:extLst>
              <a:ext uri="{28A0092B-C50C-407E-A947-70E740481C1C}">
                <a14:useLocalDpi xmlns:a14="http://schemas.microsoft.com/office/drawing/2010/main" val="0"/>
              </a:ext>
            </a:extLst>
          </a:blip>
          <a:srcRect r="50420"/>
          <a:stretch/>
        </p:blipFill>
        <p:spPr bwMode="auto">
          <a:xfrm>
            <a:off x="4837785" y="5851511"/>
            <a:ext cx="2304695" cy="6254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IT RawMaterials - Developing raw materials into a major strength for Europe"/>
          <p:cNvPicPr>
            <a:picLocks noChangeAspect="1" noChangeArrowheads="1"/>
          </p:cNvPicPr>
          <p:nvPr/>
        </p:nvPicPr>
        <p:blipFill rotWithShape="1">
          <a:blip r:embed="rId7">
            <a:extLst>
              <a:ext uri="{28A0092B-C50C-407E-A947-70E740481C1C}">
                <a14:useLocalDpi xmlns:a14="http://schemas.microsoft.com/office/drawing/2010/main" val="0"/>
              </a:ext>
            </a:extLst>
          </a:blip>
          <a:srcRect l="59417"/>
          <a:stretch/>
        </p:blipFill>
        <p:spPr bwMode="auto">
          <a:xfrm>
            <a:off x="9470571" y="198954"/>
            <a:ext cx="2327028"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Force - Crunchbase Investor Profile &amp; Investmen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8219" y="5986386"/>
            <a:ext cx="1860857" cy="5179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3034" y="5806439"/>
            <a:ext cx="901672" cy="857327"/>
          </a:xfrm>
          <a:prstGeom prst="rect">
            <a:avLst/>
          </a:prstGeom>
        </p:spPr>
      </p:pic>
      <p:sp>
        <p:nvSpPr>
          <p:cNvPr id="20" name="Rectangle 19"/>
          <p:cNvSpPr/>
          <p:nvPr/>
        </p:nvSpPr>
        <p:spPr>
          <a:xfrm>
            <a:off x="1839569" y="1705497"/>
            <a:ext cx="8563660" cy="400110"/>
          </a:xfrm>
          <a:prstGeom prst="rect">
            <a:avLst/>
          </a:prstGeom>
        </p:spPr>
        <p:txBody>
          <a:bodyPr wrap="square">
            <a:spAutoFit/>
          </a:bodyPr>
          <a:lstStyle/>
          <a:p>
            <a:pPr algn="ctr"/>
            <a:r>
              <a:rPr lang="en-GB" sz="2000" b="1" dirty="0"/>
              <a:t>Strategies for managing customer relationships</a:t>
            </a:r>
            <a:endParaRPr lang="bg-BG" sz="2000" b="1" dirty="0"/>
          </a:p>
        </p:txBody>
      </p:sp>
      <p:pic>
        <p:nvPicPr>
          <p:cNvPr id="3" name="Picture 2" descr="A red rectangle with white text&#10;&#10;Description automatically generated">
            <a:extLst>
              <a:ext uri="{FF2B5EF4-FFF2-40B4-BE49-F238E27FC236}">
                <a16:creationId xmlns:a16="http://schemas.microsoft.com/office/drawing/2014/main" id="{20CCA129-24C1-C9C9-BD41-8097E14A3E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1041" y="5905441"/>
            <a:ext cx="1527439" cy="679869"/>
          </a:xfrm>
          <a:prstGeom prst="rect">
            <a:avLst/>
          </a:prstGeom>
        </p:spPr>
      </p:pic>
      <p:pic>
        <p:nvPicPr>
          <p:cNvPr id="1026" name="Picture 2">
            <a:extLst>
              <a:ext uri="{FF2B5EF4-FFF2-40B4-BE49-F238E27FC236}">
                <a16:creationId xmlns:a16="http://schemas.microsoft.com/office/drawing/2014/main" id="{73504CC2-3D39-69E1-7113-FAFE3FA75B3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1614"/>
          <a:stretch/>
        </p:blipFill>
        <p:spPr bwMode="auto">
          <a:xfrm>
            <a:off x="8832947" y="226612"/>
            <a:ext cx="752258" cy="697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7DC70A-58B1-ADCE-5724-242A1BE66DE2}"/>
              </a:ext>
            </a:extLst>
          </p:cNvPr>
          <p:cNvSpPr txBox="1"/>
          <p:nvPr/>
        </p:nvSpPr>
        <p:spPr>
          <a:xfrm>
            <a:off x="1332064" y="6431421"/>
            <a:ext cx="821059" cy="215444"/>
          </a:xfrm>
          <a:prstGeom prst="rect">
            <a:avLst/>
          </a:prstGeom>
          <a:noFill/>
        </p:spPr>
        <p:txBody>
          <a:bodyPr wrap="none" rtlCol="0">
            <a:spAutoFit/>
          </a:bodyPr>
          <a:lstStyle/>
          <a:p>
            <a:r>
              <a:rPr lang="nb-NO" sz="800" b="1" dirty="0" err="1">
                <a:latin typeface="Cambria" panose="02040503050406030204" pitchFamily="18" charset="0"/>
                <a:ea typeface="Cambria" panose="02040503050406030204" pitchFamily="18" charset="0"/>
              </a:rPr>
              <a:t>CloudEARTHi</a:t>
            </a:r>
            <a:endParaRPr lang="nb-NO" sz="8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BCF7C538-D61C-8099-BB9D-77D32FEDFCFD}"/>
              </a:ext>
            </a:extLst>
          </p:cNvPr>
          <p:cNvSpPr txBox="1"/>
          <p:nvPr/>
        </p:nvSpPr>
        <p:spPr>
          <a:xfrm>
            <a:off x="397934" y="2285748"/>
            <a:ext cx="11311466" cy="3416320"/>
          </a:xfrm>
          <a:prstGeom prst="rect">
            <a:avLst/>
          </a:prstGeom>
          <a:noFill/>
        </p:spPr>
        <p:txBody>
          <a:bodyPr wrap="square">
            <a:spAutoFit/>
          </a:bodyPr>
          <a:lstStyle/>
          <a:p>
            <a:pPr algn="just"/>
            <a:r>
              <a:rPr lang="en-GB" dirty="0"/>
              <a:t>•	Analytical Strategy: This strategy utilizes a system of programs that </a:t>
            </a:r>
            <a:r>
              <a:rPr lang="en-GB" dirty="0" err="1"/>
              <a:t>analyze</a:t>
            </a:r>
            <a:r>
              <a:rPr lang="en-GB" dirty="0"/>
              <a:t> customer data and preferences, enabling more effective business decisions by company management.</a:t>
            </a:r>
          </a:p>
          <a:p>
            <a:pPr algn="just"/>
            <a:r>
              <a:rPr lang="en-GB" dirty="0"/>
              <a:t>•	Process Redesign Strategy: This involves </a:t>
            </a:r>
            <a:r>
              <a:rPr lang="en-GB" dirty="0" err="1"/>
              <a:t>analyzing</a:t>
            </a:r>
            <a:r>
              <a:rPr lang="en-GB" dirty="0"/>
              <a:t> processes within and outside the company, and if necessary, redesigning business processes such as sales, delivery, and customer service. The focus here is on leveraging the advantages of new technologies such as the internet, wireless communications, and other innovations to improve competitiveness, productivity, and company revenue, while also enhancing the quality of customer service.</a:t>
            </a:r>
          </a:p>
          <a:p>
            <a:pPr algn="just"/>
            <a:r>
              <a:rPr lang="en-GB" dirty="0"/>
              <a:t>•	Marketing Strategy: This CRM strategy is primarily aimed at attracting new customers and retaining existing ones using marketing methods through various channels such as TV media, websites, email, phone, SMS, and mail.</a:t>
            </a:r>
          </a:p>
          <a:p>
            <a:pPr algn="just"/>
            <a:r>
              <a:rPr lang="en-GB" dirty="0"/>
              <a:t>•	Customer Service: This CRM strategy is one of the key factors in maintaining existing customers and attracting new ones. The most important aspect here is to maximize customer satisfaction by establishing "customer service points" where customers can return unsatisfactory goods, provide feedback, and make recommendations for specific products to enhance their quality.</a:t>
            </a:r>
          </a:p>
        </p:txBody>
      </p:sp>
    </p:spTree>
    <p:extLst>
      <p:ext uri="{BB962C8B-B14F-4D97-AF65-F5344CB8AC3E}">
        <p14:creationId xmlns:p14="http://schemas.microsoft.com/office/powerpoint/2010/main" val="46882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FF3"/>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1506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030" name="Picture 6" descr="https://cloudearthi.com/wp-content/uploads/2021/10/CloudEARTHi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75" y="5628608"/>
            <a:ext cx="1578905" cy="1009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70" y="216051"/>
            <a:ext cx="3441199" cy="737618"/>
          </a:xfrm>
          <a:prstGeom prst="rect">
            <a:avLst/>
          </a:prstGeom>
        </p:spPr>
      </p:pic>
      <p:pic>
        <p:nvPicPr>
          <p:cNvPr id="1028" name="Picture 4" descr="UiT The Arctic University of Norway (NO) – inHERE Proje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674" y="5743888"/>
            <a:ext cx="859188" cy="8591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bo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666" y="5738257"/>
            <a:ext cx="891390" cy="8913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881" y="5718981"/>
            <a:ext cx="820595" cy="932034"/>
          </a:xfrm>
          <a:prstGeom prst="rect">
            <a:avLst/>
          </a:prstGeom>
        </p:spPr>
      </p:pic>
      <p:pic>
        <p:nvPicPr>
          <p:cNvPr id="1036" name="Picture 12" descr="EIT RawMaterials - Developing raw materials into a major strength for Europe"/>
          <p:cNvPicPr>
            <a:picLocks noChangeAspect="1" noChangeArrowheads="1"/>
          </p:cNvPicPr>
          <p:nvPr/>
        </p:nvPicPr>
        <p:blipFill rotWithShape="1">
          <a:blip r:embed="rId7">
            <a:extLst>
              <a:ext uri="{28A0092B-C50C-407E-A947-70E740481C1C}">
                <a14:useLocalDpi xmlns:a14="http://schemas.microsoft.com/office/drawing/2010/main" val="0"/>
              </a:ext>
            </a:extLst>
          </a:blip>
          <a:srcRect r="50420"/>
          <a:stretch/>
        </p:blipFill>
        <p:spPr bwMode="auto">
          <a:xfrm>
            <a:off x="4837785" y="5851511"/>
            <a:ext cx="2304695" cy="6254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IT RawMaterials - Developing raw materials into a major strength for Europe"/>
          <p:cNvPicPr>
            <a:picLocks noChangeAspect="1" noChangeArrowheads="1"/>
          </p:cNvPicPr>
          <p:nvPr/>
        </p:nvPicPr>
        <p:blipFill rotWithShape="1">
          <a:blip r:embed="rId7">
            <a:extLst>
              <a:ext uri="{28A0092B-C50C-407E-A947-70E740481C1C}">
                <a14:useLocalDpi xmlns:a14="http://schemas.microsoft.com/office/drawing/2010/main" val="0"/>
              </a:ext>
            </a:extLst>
          </a:blip>
          <a:srcRect l="59417"/>
          <a:stretch/>
        </p:blipFill>
        <p:spPr bwMode="auto">
          <a:xfrm>
            <a:off x="9470571" y="198954"/>
            <a:ext cx="2327028"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Force - Crunchbase Investor Profile &amp; Investmen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8219" y="5986386"/>
            <a:ext cx="1860857" cy="5179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3034" y="5806439"/>
            <a:ext cx="901672" cy="857327"/>
          </a:xfrm>
          <a:prstGeom prst="rect">
            <a:avLst/>
          </a:prstGeom>
        </p:spPr>
      </p:pic>
      <p:sp>
        <p:nvSpPr>
          <p:cNvPr id="20" name="Rectangle 19"/>
          <p:cNvSpPr/>
          <p:nvPr/>
        </p:nvSpPr>
        <p:spPr>
          <a:xfrm>
            <a:off x="1332064" y="1529398"/>
            <a:ext cx="9084476" cy="400110"/>
          </a:xfrm>
          <a:prstGeom prst="rect">
            <a:avLst/>
          </a:prstGeom>
        </p:spPr>
        <p:txBody>
          <a:bodyPr wrap="square">
            <a:spAutoFit/>
          </a:bodyPr>
          <a:lstStyle/>
          <a:p>
            <a:pPr algn="ctr"/>
            <a:r>
              <a:rPr lang="en-GB" sz="2000" b="1" dirty="0"/>
              <a:t>Benefits of Implementing CRM Strategies:</a:t>
            </a:r>
            <a:endParaRPr lang="bg-BG" sz="2000" b="1" dirty="0"/>
          </a:p>
        </p:txBody>
      </p:sp>
      <p:pic>
        <p:nvPicPr>
          <p:cNvPr id="3" name="Picture 2" descr="A red rectangle with white text&#10;&#10;Description automatically generated">
            <a:extLst>
              <a:ext uri="{FF2B5EF4-FFF2-40B4-BE49-F238E27FC236}">
                <a16:creationId xmlns:a16="http://schemas.microsoft.com/office/drawing/2014/main" id="{20CCA129-24C1-C9C9-BD41-8097E14A3E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1041" y="5905441"/>
            <a:ext cx="1527439" cy="679869"/>
          </a:xfrm>
          <a:prstGeom prst="rect">
            <a:avLst/>
          </a:prstGeom>
        </p:spPr>
      </p:pic>
      <p:pic>
        <p:nvPicPr>
          <p:cNvPr id="1026" name="Picture 2">
            <a:extLst>
              <a:ext uri="{FF2B5EF4-FFF2-40B4-BE49-F238E27FC236}">
                <a16:creationId xmlns:a16="http://schemas.microsoft.com/office/drawing/2014/main" id="{73504CC2-3D39-69E1-7113-FAFE3FA75B3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1614"/>
          <a:stretch/>
        </p:blipFill>
        <p:spPr bwMode="auto">
          <a:xfrm>
            <a:off x="8832947" y="226612"/>
            <a:ext cx="752258" cy="697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7DC70A-58B1-ADCE-5724-242A1BE66DE2}"/>
              </a:ext>
            </a:extLst>
          </p:cNvPr>
          <p:cNvSpPr txBox="1"/>
          <p:nvPr/>
        </p:nvSpPr>
        <p:spPr>
          <a:xfrm>
            <a:off x="1332064" y="6431421"/>
            <a:ext cx="821059" cy="215444"/>
          </a:xfrm>
          <a:prstGeom prst="rect">
            <a:avLst/>
          </a:prstGeom>
          <a:noFill/>
        </p:spPr>
        <p:txBody>
          <a:bodyPr wrap="none" rtlCol="0">
            <a:spAutoFit/>
          </a:bodyPr>
          <a:lstStyle/>
          <a:p>
            <a:r>
              <a:rPr lang="nb-NO" sz="800" b="1" dirty="0" err="1">
                <a:latin typeface="Cambria" panose="02040503050406030204" pitchFamily="18" charset="0"/>
                <a:ea typeface="Cambria" panose="02040503050406030204" pitchFamily="18" charset="0"/>
              </a:rPr>
              <a:t>CloudEARTHi</a:t>
            </a:r>
            <a:endParaRPr lang="nb-NO" sz="8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7A30E0C2-6EA7-0A2F-734C-7394B95172F6}"/>
              </a:ext>
            </a:extLst>
          </p:cNvPr>
          <p:cNvSpPr txBox="1"/>
          <p:nvPr/>
        </p:nvSpPr>
        <p:spPr>
          <a:xfrm>
            <a:off x="308998" y="2133256"/>
            <a:ext cx="11362267" cy="3970318"/>
          </a:xfrm>
          <a:prstGeom prst="rect">
            <a:avLst/>
          </a:prstGeom>
          <a:noFill/>
        </p:spPr>
        <p:txBody>
          <a:bodyPr wrap="square">
            <a:spAutoFit/>
          </a:bodyPr>
          <a:lstStyle/>
          <a:p>
            <a:pPr algn="just"/>
            <a:r>
              <a:rPr lang="en-GB" dirty="0"/>
              <a:t>•	Increased Revenue and Profits: Finding the right CRM software that aligns with the company's business strategies and goals enables management to develop CRM strategies that increase sales and profits in the long term. This is made possible by CRM software that provides access to customer databases for their purchases and preferences, significantly facilitating employees to select and implement the right CRM strategy.</a:t>
            </a:r>
          </a:p>
          <a:p>
            <a:pPr algn="just"/>
            <a:r>
              <a:rPr lang="en-GB" dirty="0"/>
              <a:t>•	Conversion of Potential Customers into Real Ones: This is achieved through CRM strategies that target a large number of potential customers by offering them </a:t>
            </a:r>
            <a:r>
              <a:rPr lang="en-GB" dirty="0" err="1"/>
              <a:t>favorable</a:t>
            </a:r>
            <a:r>
              <a:rPr lang="en-GB" dirty="0"/>
              <a:t> deals through various communication channels (internet, phone, mail). The goal is for these potential customers to be convinced of the quality of the company's products and services, thereby increasing future sales and profits for the company.</a:t>
            </a:r>
          </a:p>
          <a:p>
            <a:pPr algn="just"/>
            <a:r>
              <a:rPr lang="en-GB" dirty="0"/>
              <a:t>•	Improved Customer Service: This is achieved through the use of various CRM strategies, such as customer service and feedback from customers. Customer service is often provided at designated points where users can make complaints and recommendations for certain products or services, while customer feedback is most often obtained via the internet (email), phone, or mail, where company employees ask/send questions to customers about their satisfaction with purchased products or services. This way, maximum customer satisfaction is achieved, and the quality of the products and services offered by the company is improved.</a:t>
            </a:r>
            <a:endParaRPr lang="en-US" dirty="0"/>
          </a:p>
        </p:txBody>
      </p:sp>
    </p:spTree>
    <p:extLst>
      <p:ext uri="{BB962C8B-B14F-4D97-AF65-F5344CB8AC3E}">
        <p14:creationId xmlns:p14="http://schemas.microsoft.com/office/powerpoint/2010/main" val="9602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FF3"/>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1506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970" y="216051"/>
            <a:ext cx="3441199" cy="737618"/>
          </a:xfrm>
          <a:prstGeom prst="rect">
            <a:avLst/>
          </a:prstGeom>
        </p:spPr>
      </p:pic>
      <p:pic>
        <p:nvPicPr>
          <p:cNvPr id="1038" name="Picture 14" descr="EIT RawMaterials - Developing raw materials into a major strength for Europe"/>
          <p:cNvPicPr>
            <a:picLocks noChangeAspect="1" noChangeArrowheads="1"/>
          </p:cNvPicPr>
          <p:nvPr/>
        </p:nvPicPr>
        <p:blipFill rotWithShape="1">
          <a:blip r:embed="rId3">
            <a:extLst>
              <a:ext uri="{28A0092B-C50C-407E-A947-70E740481C1C}">
                <a14:useLocalDpi xmlns:a14="http://schemas.microsoft.com/office/drawing/2010/main" val="0"/>
              </a:ext>
            </a:extLst>
          </a:blip>
          <a:srcRect l="59417"/>
          <a:stretch/>
        </p:blipFill>
        <p:spPr bwMode="auto">
          <a:xfrm>
            <a:off x="9470571" y="198954"/>
            <a:ext cx="2327028" cy="7715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834640" y="2313355"/>
            <a:ext cx="6637020" cy="646331"/>
          </a:xfrm>
          <a:prstGeom prst="rect">
            <a:avLst/>
          </a:prstGeom>
        </p:spPr>
        <p:txBody>
          <a:bodyPr wrap="square">
            <a:spAutoFit/>
          </a:bodyPr>
          <a:lstStyle/>
          <a:p>
            <a:r>
              <a:rPr lang="en-US" sz="3600" b="1" dirty="0">
                <a:latin typeface="MyriadPro-Regular"/>
              </a:rPr>
              <a:t>Thank you for your attention </a:t>
            </a:r>
            <a:endParaRPr lang="bg-BG" sz="3600" b="1" dirty="0"/>
          </a:p>
        </p:txBody>
      </p:sp>
      <p:sp>
        <p:nvSpPr>
          <p:cNvPr id="18" name="Rectangle 17"/>
          <p:cNvSpPr/>
          <p:nvPr/>
        </p:nvSpPr>
        <p:spPr>
          <a:xfrm>
            <a:off x="3444240" y="3410635"/>
            <a:ext cx="5151120" cy="830997"/>
          </a:xfrm>
          <a:prstGeom prst="rect">
            <a:avLst/>
          </a:prstGeom>
        </p:spPr>
        <p:txBody>
          <a:bodyPr wrap="square">
            <a:spAutoFit/>
          </a:bodyPr>
          <a:lstStyle/>
          <a:p>
            <a:r>
              <a:rPr lang="en-US" sz="2400" dirty="0">
                <a:latin typeface="MyriadPro-Regular"/>
              </a:rPr>
              <a:t>For more information please visit </a:t>
            </a:r>
          </a:p>
          <a:p>
            <a:r>
              <a:rPr lang="nb-NO" sz="2400" dirty="0">
                <a:hlinkClick r:id="rId4"/>
              </a:rPr>
              <a:t>https://mooc.cloudearthi.com/courses/</a:t>
            </a:r>
            <a:r>
              <a:rPr lang="en-US" sz="2400" dirty="0">
                <a:latin typeface="MyriadPro-Regular"/>
              </a:rPr>
              <a:t> </a:t>
            </a:r>
            <a:endParaRPr lang="bg-BG" sz="2400" dirty="0"/>
          </a:p>
        </p:txBody>
      </p:sp>
      <p:pic>
        <p:nvPicPr>
          <p:cNvPr id="2" name="Picture 6" descr="https://cloudearthi.com/wp-content/uploads/2021/10/CloudEARTHi_logo.png">
            <a:extLst>
              <a:ext uri="{FF2B5EF4-FFF2-40B4-BE49-F238E27FC236}">
                <a16:creationId xmlns:a16="http://schemas.microsoft.com/office/drawing/2014/main" id="{CC486A25-D602-CFF5-DF08-C4B7039A1E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975" y="5628608"/>
            <a:ext cx="1578905" cy="10099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UiT The Arctic University of Norway (NO) – inHERE Project">
            <a:extLst>
              <a:ext uri="{FF2B5EF4-FFF2-40B4-BE49-F238E27FC236}">
                <a16:creationId xmlns:a16="http://schemas.microsoft.com/office/drawing/2014/main" id="{5CA060EB-4BAE-06F4-CEAE-E12144D63F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8674" y="5743888"/>
            <a:ext cx="859188" cy="8591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bout">
            <a:extLst>
              <a:ext uri="{FF2B5EF4-FFF2-40B4-BE49-F238E27FC236}">
                <a16:creationId xmlns:a16="http://schemas.microsoft.com/office/drawing/2014/main" id="{D9990A5F-132C-D319-D2E7-6D3BF0D074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3666" y="5738257"/>
            <a:ext cx="891390" cy="8913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33B346E-90BC-C37B-0CB9-8D07B1DC89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7881" y="5718981"/>
            <a:ext cx="820595" cy="932034"/>
          </a:xfrm>
          <a:prstGeom prst="rect">
            <a:avLst/>
          </a:prstGeom>
        </p:spPr>
      </p:pic>
      <p:pic>
        <p:nvPicPr>
          <p:cNvPr id="7" name="Picture 12" descr="EIT RawMaterials - Developing raw materials into a major strength for Europe">
            <a:extLst>
              <a:ext uri="{FF2B5EF4-FFF2-40B4-BE49-F238E27FC236}">
                <a16:creationId xmlns:a16="http://schemas.microsoft.com/office/drawing/2014/main" id="{5D066A32-86F6-0E7F-7DDB-9B3769031E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420"/>
          <a:stretch/>
        </p:blipFill>
        <p:spPr bwMode="auto">
          <a:xfrm>
            <a:off x="4837785" y="5851511"/>
            <a:ext cx="2304695" cy="6254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G-Force - Crunchbase Investor Profile &amp; Investments">
            <a:extLst>
              <a:ext uri="{FF2B5EF4-FFF2-40B4-BE49-F238E27FC236}">
                <a16:creationId xmlns:a16="http://schemas.microsoft.com/office/drawing/2014/main" id="{0B093AC3-66D8-B91B-2490-E8821A01B8E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48219" y="5986386"/>
            <a:ext cx="1860857" cy="5179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481AB09-917D-AA41-4257-0E1EB2517C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33034" y="5806439"/>
            <a:ext cx="901672" cy="857327"/>
          </a:xfrm>
          <a:prstGeom prst="rect">
            <a:avLst/>
          </a:prstGeom>
        </p:spPr>
      </p:pic>
      <p:pic>
        <p:nvPicPr>
          <p:cNvPr id="10" name="Picture 9" descr="A red rectangle with white text&#10;&#10;Description automatically generated">
            <a:extLst>
              <a:ext uri="{FF2B5EF4-FFF2-40B4-BE49-F238E27FC236}">
                <a16:creationId xmlns:a16="http://schemas.microsoft.com/office/drawing/2014/main" id="{98FBBEE4-AE28-DEF3-09F8-54B1E2B948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41041" y="5905441"/>
            <a:ext cx="1527439" cy="679869"/>
          </a:xfrm>
          <a:prstGeom prst="rect">
            <a:avLst/>
          </a:prstGeom>
        </p:spPr>
      </p:pic>
      <p:pic>
        <p:nvPicPr>
          <p:cNvPr id="11" name="Picture 2">
            <a:extLst>
              <a:ext uri="{FF2B5EF4-FFF2-40B4-BE49-F238E27FC236}">
                <a16:creationId xmlns:a16="http://schemas.microsoft.com/office/drawing/2014/main" id="{C4A99F52-FC04-D308-03E0-18C532DDEF0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71614"/>
          <a:stretch/>
        </p:blipFill>
        <p:spPr bwMode="auto">
          <a:xfrm>
            <a:off x="8832947" y="226612"/>
            <a:ext cx="752258" cy="69739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0EC246E-2F6E-D620-DB6C-F6CD8692D329}"/>
              </a:ext>
            </a:extLst>
          </p:cNvPr>
          <p:cNvSpPr txBox="1"/>
          <p:nvPr/>
        </p:nvSpPr>
        <p:spPr>
          <a:xfrm>
            <a:off x="1332064" y="6431421"/>
            <a:ext cx="821059" cy="215444"/>
          </a:xfrm>
          <a:prstGeom prst="rect">
            <a:avLst/>
          </a:prstGeom>
          <a:noFill/>
        </p:spPr>
        <p:txBody>
          <a:bodyPr wrap="none" rtlCol="0">
            <a:spAutoFit/>
          </a:bodyPr>
          <a:lstStyle/>
          <a:p>
            <a:r>
              <a:rPr lang="nb-NO" sz="800" b="1" dirty="0" err="1">
                <a:latin typeface="Cambria" panose="02040503050406030204" pitchFamily="18" charset="0"/>
                <a:ea typeface="Cambria" panose="02040503050406030204" pitchFamily="18" charset="0"/>
              </a:rPr>
              <a:t>CloudEARTHi</a:t>
            </a:r>
            <a:endParaRPr lang="nb-NO" sz="8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F47762F-CFB6-5F41-C950-F6236B4CD79A}"/>
              </a:ext>
            </a:extLst>
          </p:cNvPr>
          <p:cNvSpPr txBox="1"/>
          <p:nvPr/>
        </p:nvSpPr>
        <p:spPr>
          <a:xfrm>
            <a:off x="2794890" y="4585713"/>
            <a:ext cx="6096000" cy="830997"/>
          </a:xfrm>
          <a:prstGeom prst="rect">
            <a:avLst/>
          </a:prstGeom>
          <a:noFill/>
        </p:spPr>
        <p:txBody>
          <a:bodyPr wrap="square">
            <a:spAutoFit/>
          </a:bodyPr>
          <a:lstStyle/>
          <a:p>
            <a:pPr algn="ctr"/>
            <a:r>
              <a:rPr lang="en-US" sz="2400" dirty="0"/>
              <a:t>For questions:</a:t>
            </a:r>
          </a:p>
          <a:p>
            <a:pPr algn="ctr"/>
            <a:r>
              <a:rPr lang="en-US" sz="2400" dirty="0"/>
              <a:t>vdicheva@tu-varna.bg</a:t>
            </a:r>
          </a:p>
        </p:txBody>
      </p:sp>
    </p:spTree>
    <p:extLst>
      <p:ext uri="{BB962C8B-B14F-4D97-AF65-F5344CB8AC3E}">
        <p14:creationId xmlns:p14="http://schemas.microsoft.com/office/powerpoint/2010/main" val="337549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506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970" y="216051"/>
            <a:ext cx="3441199" cy="737618"/>
          </a:xfrm>
          <a:prstGeom prst="rect">
            <a:avLst/>
          </a:prstGeom>
        </p:spPr>
      </p:pic>
      <p:pic>
        <p:nvPicPr>
          <p:cNvPr id="1038" name="Picture 14" descr="EIT RawMaterials - Developing raw materials into a major strength for Europe"/>
          <p:cNvPicPr>
            <a:picLocks noChangeAspect="1" noChangeArrowheads="1"/>
          </p:cNvPicPr>
          <p:nvPr/>
        </p:nvPicPr>
        <p:blipFill rotWithShape="1">
          <a:blip r:embed="rId3">
            <a:extLst>
              <a:ext uri="{28A0092B-C50C-407E-A947-70E740481C1C}">
                <a14:useLocalDpi xmlns:a14="http://schemas.microsoft.com/office/drawing/2010/main" val="0"/>
              </a:ext>
            </a:extLst>
          </a:blip>
          <a:srcRect l="59417"/>
          <a:stretch/>
        </p:blipFill>
        <p:spPr bwMode="auto">
          <a:xfrm>
            <a:off x="9470571" y="198954"/>
            <a:ext cx="2327028" cy="7715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ttps://cloudearthi.com/wp-content/uploads/2021/10/CloudEARTHi_logo.png">
            <a:extLst>
              <a:ext uri="{FF2B5EF4-FFF2-40B4-BE49-F238E27FC236}">
                <a16:creationId xmlns:a16="http://schemas.microsoft.com/office/drawing/2014/main" id="{CC486A25-D602-CFF5-DF08-C4B7039A1E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70" y="5208044"/>
            <a:ext cx="2236382" cy="14305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UiT The Arctic University of Norway (NO) – inHERE Project">
            <a:extLst>
              <a:ext uri="{FF2B5EF4-FFF2-40B4-BE49-F238E27FC236}">
                <a16:creationId xmlns:a16="http://schemas.microsoft.com/office/drawing/2014/main" id="{5CA060EB-4BAE-06F4-CEAE-E12144D63F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906" y="1449402"/>
            <a:ext cx="1209037" cy="12090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bout">
            <a:extLst>
              <a:ext uri="{FF2B5EF4-FFF2-40B4-BE49-F238E27FC236}">
                <a16:creationId xmlns:a16="http://schemas.microsoft.com/office/drawing/2014/main" id="{D9990A5F-132C-D319-D2E7-6D3BF0D074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7425" y="1426744"/>
            <a:ext cx="1254351" cy="1254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33B346E-90BC-C37B-0CB9-8D07B1DC89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0420" y="1461422"/>
            <a:ext cx="1154730" cy="1311545"/>
          </a:xfrm>
          <a:prstGeom prst="rect">
            <a:avLst/>
          </a:prstGeom>
        </p:spPr>
      </p:pic>
      <p:pic>
        <p:nvPicPr>
          <p:cNvPr id="7" name="Picture 12" descr="EIT RawMaterials - Developing raw materials into a major strength for Europe">
            <a:extLst>
              <a:ext uri="{FF2B5EF4-FFF2-40B4-BE49-F238E27FC236}">
                <a16:creationId xmlns:a16="http://schemas.microsoft.com/office/drawing/2014/main" id="{5D066A32-86F6-0E7F-7DDB-9B3769031E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420"/>
          <a:stretch/>
        </p:blipFill>
        <p:spPr bwMode="auto">
          <a:xfrm>
            <a:off x="5883794" y="1613854"/>
            <a:ext cx="3243134" cy="8801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G-Force - Crunchbase Investor Profile &amp; Investments">
            <a:extLst>
              <a:ext uri="{FF2B5EF4-FFF2-40B4-BE49-F238E27FC236}">
                <a16:creationId xmlns:a16="http://schemas.microsoft.com/office/drawing/2014/main" id="{0B093AC3-66D8-B91B-2490-E8821A01B8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24843" y="1836266"/>
            <a:ext cx="2018484" cy="5618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481AB09-917D-AA41-4257-0E1EB2517C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114" y="3023377"/>
            <a:ext cx="1268820" cy="1206418"/>
          </a:xfrm>
          <a:prstGeom prst="rect">
            <a:avLst/>
          </a:prstGeom>
        </p:spPr>
      </p:pic>
      <p:pic>
        <p:nvPicPr>
          <p:cNvPr id="10" name="Picture 9" descr="A red rectangle with white text&#10;&#10;Description automatically generated">
            <a:extLst>
              <a:ext uri="{FF2B5EF4-FFF2-40B4-BE49-F238E27FC236}">
                <a16:creationId xmlns:a16="http://schemas.microsoft.com/office/drawing/2014/main" id="{98FBBEE4-AE28-DEF3-09F8-54B1E2B948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91776" y="3148235"/>
            <a:ext cx="2149390" cy="956702"/>
          </a:xfrm>
          <a:prstGeom prst="rect">
            <a:avLst/>
          </a:prstGeom>
        </p:spPr>
      </p:pic>
      <p:pic>
        <p:nvPicPr>
          <p:cNvPr id="11" name="Picture 2">
            <a:extLst>
              <a:ext uri="{FF2B5EF4-FFF2-40B4-BE49-F238E27FC236}">
                <a16:creationId xmlns:a16="http://schemas.microsoft.com/office/drawing/2014/main" id="{C4A99F52-FC04-D308-03E0-18C532DDEF0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1614"/>
          <a:stretch/>
        </p:blipFill>
        <p:spPr bwMode="auto">
          <a:xfrm>
            <a:off x="8832947" y="226612"/>
            <a:ext cx="752258" cy="6973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black background with white text&#10;&#10;Description automatically generated">
            <a:extLst>
              <a:ext uri="{FF2B5EF4-FFF2-40B4-BE49-F238E27FC236}">
                <a16:creationId xmlns:a16="http://schemas.microsoft.com/office/drawing/2014/main" id="{1F6B1E9A-30F5-8BED-5492-1FA4FD2BC8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73008" y="2938205"/>
            <a:ext cx="1291590" cy="1291590"/>
          </a:xfrm>
          <a:prstGeom prst="rect">
            <a:avLst/>
          </a:prstGeom>
        </p:spPr>
      </p:pic>
      <p:pic>
        <p:nvPicPr>
          <p:cNvPr id="17" name="Picture 16" descr="A blue logo with a black background&#10;&#10;Description automatically generated">
            <a:extLst>
              <a:ext uri="{FF2B5EF4-FFF2-40B4-BE49-F238E27FC236}">
                <a16:creationId xmlns:a16="http://schemas.microsoft.com/office/drawing/2014/main" id="{ADFD832C-7BEC-C35D-303C-3047EF54A5A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70571" y="2766042"/>
            <a:ext cx="1560315" cy="1560315"/>
          </a:xfrm>
          <a:prstGeom prst="rect">
            <a:avLst/>
          </a:prstGeom>
        </p:spPr>
      </p:pic>
      <p:pic>
        <p:nvPicPr>
          <p:cNvPr id="20" name="Picture 19" descr="A yellow circle with red and yellow stripes and a person holding a book&#10;&#10;Description automatically generated">
            <a:extLst>
              <a:ext uri="{FF2B5EF4-FFF2-40B4-BE49-F238E27FC236}">
                <a16:creationId xmlns:a16="http://schemas.microsoft.com/office/drawing/2014/main" id="{F2DCA066-814E-95F4-E6E7-4EB65CE4CF1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12123" y="4778939"/>
            <a:ext cx="1430532" cy="1430532"/>
          </a:xfrm>
          <a:prstGeom prst="rect">
            <a:avLst/>
          </a:prstGeom>
        </p:spPr>
      </p:pic>
      <p:pic>
        <p:nvPicPr>
          <p:cNvPr id="22" name="Picture 21" descr="A red circle with a person's face&#10;&#10;Description automatically generated">
            <a:extLst>
              <a:ext uri="{FF2B5EF4-FFF2-40B4-BE49-F238E27FC236}">
                <a16:creationId xmlns:a16="http://schemas.microsoft.com/office/drawing/2014/main" id="{CD565403-0515-FB90-BDCC-7BE80BA598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87074" y="4778939"/>
            <a:ext cx="1435300" cy="1430532"/>
          </a:xfrm>
          <a:prstGeom prst="rect">
            <a:avLst/>
          </a:prstGeom>
        </p:spPr>
      </p:pic>
      <p:pic>
        <p:nvPicPr>
          <p:cNvPr id="24" name="Picture 23" descr="A black text on a white background&#10;&#10;Description automatically generated">
            <a:extLst>
              <a:ext uri="{FF2B5EF4-FFF2-40B4-BE49-F238E27FC236}">
                <a16:creationId xmlns:a16="http://schemas.microsoft.com/office/drawing/2014/main" id="{DA59A387-E95A-C53F-B5DC-A74E45B7D9C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85632" y="4885632"/>
            <a:ext cx="1758465" cy="1758465"/>
          </a:xfrm>
          <a:prstGeom prst="rect">
            <a:avLst/>
          </a:prstGeom>
        </p:spPr>
      </p:pic>
      <p:sp>
        <p:nvSpPr>
          <p:cNvPr id="13" name="TextBox 12">
            <a:extLst>
              <a:ext uri="{FF2B5EF4-FFF2-40B4-BE49-F238E27FC236}">
                <a16:creationId xmlns:a16="http://schemas.microsoft.com/office/drawing/2014/main" id="{77518DE4-DF83-534B-0304-8BA267FE67A3}"/>
              </a:ext>
            </a:extLst>
          </p:cNvPr>
          <p:cNvSpPr txBox="1"/>
          <p:nvPr/>
        </p:nvSpPr>
        <p:spPr>
          <a:xfrm>
            <a:off x="1691114" y="6376966"/>
            <a:ext cx="1061509" cy="261610"/>
          </a:xfrm>
          <a:prstGeom prst="rect">
            <a:avLst/>
          </a:prstGeom>
          <a:noFill/>
        </p:spPr>
        <p:txBody>
          <a:bodyPr wrap="none" rtlCol="0">
            <a:spAutoFit/>
          </a:bodyPr>
          <a:lstStyle/>
          <a:p>
            <a:r>
              <a:rPr lang="nb-NO" sz="1100" b="1" dirty="0" err="1">
                <a:latin typeface="Cambria" panose="02040503050406030204" pitchFamily="18" charset="0"/>
                <a:ea typeface="Cambria" panose="02040503050406030204" pitchFamily="18" charset="0"/>
              </a:rPr>
              <a:t>CloudEARTHi</a:t>
            </a:r>
            <a:endParaRPr lang="nb-NO" sz="11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823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FF3"/>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1506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030" name="Picture 6" descr="https://cloudearthi.com/wp-content/uploads/2021/10/CloudEARTHi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75" y="5628608"/>
            <a:ext cx="1578905" cy="1009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70" y="216051"/>
            <a:ext cx="3441199" cy="737618"/>
          </a:xfrm>
          <a:prstGeom prst="rect">
            <a:avLst/>
          </a:prstGeom>
        </p:spPr>
      </p:pic>
      <p:pic>
        <p:nvPicPr>
          <p:cNvPr id="1028" name="Picture 4" descr="UiT The Arctic University of Norway (NO) – inHERE Proje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674" y="5743888"/>
            <a:ext cx="859188" cy="8591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bo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666" y="5738257"/>
            <a:ext cx="891390" cy="8913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881" y="5718981"/>
            <a:ext cx="820595" cy="932034"/>
          </a:xfrm>
          <a:prstGeom prst="rect">
            <a:avLst/>
          </a:prstGeom>
        </p:spPr>
      </p:pic>
      <p:pic>
        <p:nvPicPr>
          <p:cNvPr id="1036" name="Picture 12" descr="EIT RawMaterials - Developing raw materials into a major strength for Europe"/>
          <p:cNvPicPr>
            <a:picLocks noChangeAspect="1" noChangeArrowheads="1"/>
          </p:cNvPicPr>
          <p:nvPr/>
        </p:nvPicPr>
        <p:blipFill rotWithShape="1">
          <a:blip r:embed="rId7">
            <a:extLst>
              <a:ext uri="{28A0092B-C50C-407E-A947-70E740481C1C}">
                <a14:useLocalDpi xmlns:a14="http://schemas.microsoft.com/office/drawing/2010/main" val="0"/>
              </a:ext>
            </a:extLst>
          </a:blip>
          <a:srcRect r="50420"/>
          <a:stretch/>
        </p:blipFill>
        <p:spPr bwMode="auto">
          <a:xfrm>
            <a:off x="4837785" y="5851511"/>
            <a:ext cx="2304695" cy="6254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IT RawMaterials - Developing raw materials into a major strength for Europe"/>
          <p:cNvPicPr>
            <a:picLocks noChangeAspect="1" noChangeArrowheads="1"/>
          </p:cNvPicPr>
          <p:nvPr/>
        </p:nvPicPr>
        <p:blipFill rotWithShape="1">
          <a:blip r:embed="rId7">
            <a:extLst>
              <a:ext uri="{28A0092B-C50C-407E-A947-70E740481C1C}">
                <a14:useLocalDpi xmlns:a14="http://schemas.microsoft.com/office/drawing/2010/main" val="0"/>
              </a:ext>
            </a:extLst>
          </a:blip>
          <a:srcRect l="59417"/>
          <a:stretch/>
        </p:blipFill>
        <p:spPr bwMode="auto">
          <a:xfrm>
            <a:off x="9470571" y="198954"/>
            <a:ext cx="2327028"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Force - Crunchbase Investor Profile &amp; Investmen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8219" y="5986386"/>
            <a:ext cx="1860857" cy="5179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3034" y="5806439"/>
            <a:ext cx="901672" cy="857327"/>
          </a:xfrm>
          <a:prstGeom prst="rect">
            <a:avLst/>
          </a:prstGeom>
        </p:spPr>
      </p:pic>
      <p:sp>
        <p:nvSpPr>
          <p:cNvPr id="18" name="Rectangle 17"/>
          <p:cNvSpPr/>
          <p:nvPr/>
        </p:nvSpPr>
        <p:spPr>
          <a:xfrm>
            <a:off x="3051685" y="3294124"/>
            <a:ext cx="8178649" cy="1477328"/>
          </a:xfrm>
          <a:prstGeom prst="rect">
            <a:avLst/>
          </a:prstGeom>
        </p:spPr>
        <p:txBody>
          <a:bodyPr wrap="none">
            <a:spAutoFit/>
          </a:bodyPr>
          <a:lstStyle/>
          <a:p>
            <a:pPr marL="342900" indent="-342900">
              <a:buFont typeface="+mj-lt"/>
              <a:buAutoNum type="arabicPeriod"/>
            </a:pPr>
            <a:r>
              <a:rPr lang="en-GB" dirty="0">
                <a:latin typeface="MyriadPro-Regular"/>
              </a:rPr>
              <a:t>What is costumer relationship? </a:t>
            </a:r>
          </a:p>
          <a:p>
            <a:pPr marL="342900" indent="-342900">
              <a:buFont typeface="+mj-lt"/>
              <a:buAutoNum type="arabicPeriod"/>
            </a:pPr>
            <a:r>
              <a:rPr lang="en-US" dirty="0"/>
              <a:t>Customer Relationship Management </a:t>
            </a:r>
          </a:p>
          <a:p>
            <a:pPr marL="342900" indent="-342900">
              <a:buFont typeface="+mj-lt"/>
              <a:buAutoNum type="arabicPeriod"/>
            </a:pPr>
            <a:r>
              <a:rPr lang="en-GB" dirty="0"/>
              <a:t>Customer Relationship Management (CRM) Systems - Functions and Classification</a:t>
            </a:r>
          </a:p>
          <a:p>
            <a:pPr marL="342900" indent="-342900">
              <a:buFont typeface="+mj-lt"/>
              <a:buAutoNum type="arabicPeriod"/>
            </a:pPr>
            <a:r>
              <a:rPr lang="en-GB" dirty="0"/>
              <a:t>Strategies for managing customer relationships</a:t>
            </a:r>
          </a:p>
          <a:p>
            <a:pPr marL="342900" indent="-342900">
              <a:buFont typeface="+mj-lt"/>
              <a:buAutoNum type="arabicPeriod"/>
            </a:pPr>
            <a:r>
              <a:rPr lang="en-GB" dirty="0"/>
              <a:t>Benefits of Implementing CRM Strategies</a:t>
            </a:r>
            <a:endParaRPr lang="bg-BG" dirty="0"/>
          </a:p>
        </p:txBody>
      </p:sp>
      <p:sp>
        <p:nvSpPr>
          <p:cNvPr id="20" name="Rectangle 19"/>
          <p:cNvSpPr/>
          <p:nvPr/>
        </p:nvSpPr>
        <p:spPr>
          <a:xfrm>
            <a:off x="1850569" y="1835746"/>
            <a:ext cx="7856220" cy="830997"/>
          </a:xfrm>
          <a:prstGeom prst="rect">
            <a:avLst/>
          </a:prstGeom>
        </p:spPr>
        <p:txBody>
          <a:bodyPr wrap="square">
            <a:spAutoFit/>
          </a:bodyPr>
          <a:lstStyle/>
          <a:p>
            <a:pPr algn="ctr"/>
            <a:r>
              <a:rPr lang="en-US" sz="4800" b="1" dirty="0">
                <a:latin typeface="MyriadPro-Regular"/>
              </a:rPr>
              <a:t>Content</a:t>
            </a:r>
            <a:endParaRPr lang="bg-BG" sz="4800" b="1" dirty="0"/>
          </a:p>
        </p:txBody>
      </p:sp>
      <p:pic>
        <p:nvPicPr>
          <p:cNvPr id="3" name="Picture 2" descr="A red rectangle with white text&#10;&#10;Description automatically generated">
            <a:extLst>
              <a:ext uri="{FF2B5EF4-FFF2-40B4-BE49-F238E27FC236}">
                <a16:creationId xmlns:a16="http://schemas.microsoft.com/office/drawing/2014/main" id="{20CCA129-24C1-C9C9-BD41-8097E14A3E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1041" y="5905441"/>
            <a:ext cx="1527439" cy="679869"/>
          </a:xfrm>
          <a:prstGeom prst="rect">
            <a:avLst/>
          </a:prstGeom>
        </p:spPr>
      </p:pic>
      <p:pic>
        <p:nvPicPr>
          <p:cNvPr id="1026" name="Picture 2">
            <a:extLst>
              <a:ext uri="{FF2B5EF4-FFF2-40B4-BE49-F238E27FC236}">
                <a16:creationId xmlns:a16="http://schemas.microsoft.com/office/drawing/2014/main" id="{73504CC2-3D39-69E1-7113-FAFE3FA75B3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1614"/>
          <a:stretch/>
        </p:blipFill>
        <p:spPr bwMode="auto">
          <a:xfrm>
            <a:off x="8832947" y="226612"/>
            <a:ext cx="752258" cy="697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7DC70A-58B1-ADCE-5724-242A1BE66DE2}"/>
              </a:ext>
            </a:extLst>
          </p:cNvPr>
          <p:cNvSpPr txBox="1"/>
          <p:nvPr/>
        </p:nvSpPr>
        <p:spPr>
          <a:xfrm>
            <a:off x="1332064" y="6431421"/>
            <a:ext cx="821059" cy="215444"/>
          </a:xfrm>
          <a:prstGeom prst="rect">
            <a:avLst/>
          </a:prstGeom>
          <a:noFill/>
        </p:spPr>
        <p:txBody>
          <a:bodyPr wrap="none" rtlCol="0">
            <a:spAutoFit/>
          </a:bodyPr>
          <a:lstStyle/>
          <a:p>
            <a:r>
              <a:rPr lang="nb-NO" sz="800" b="1" dirty="0" err="1">
                <a:latin typeface="Cambria" panose="02040503050406030204" pitchFamily="18" charset="0"/>
                <a:ea typeface="Cambria" panose="02040503050406030204" pitchFamily="18" charset="0"/>
              </a:rPr>
              <a:t>CloudEARTHi</a:t>
            </a:r>
            <a:endParaRPr lang="nb-NO" sz="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18889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FF3"/>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1506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030" name="Picture 6" descr="https://cloudearthi.com/wp-content/uploads/2021/10/CloudEARTHi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75" y="5628608"/>
            <a:ext cx="1578905" cy="1009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70" y="216051"/>
            <a:ext cx="3441199" cy="737618"/>
          </a:xfrm>
          <a:prstGeom prst="rect">
            <a:avLst/>
          </a:prstGeom>
        </p:spPr>
      </p:pic>
      <p:pic>
        <p:nvPicPr>
          <p:cNvPr id="1028" name="Picture 4" descr="UiT The Arctic University of Norway (NO) – inHERE Proje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674" y="5743888"/>
            <a:ext cx="859188" cy="8591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bo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666" y="5738257"/>
            <a:ext cx="891390" cy="8913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881" y="5718981"/>
            <a:ext cx="820595" cy="932034"/>
          </a:xfrm>
          <a:prstGeom prst="rect">
            <a:avLst/>
          </a:prstGeom>
        </p:spPr>
      </p:pic>
      <p:pic>
        <p:nvPicPr>
          <p:cNvPr id="1036" name="Picture 12" descr="EIT RawMaterials - Developing raw materials into a major strength for Europe"/>
          <p:cNvPicPr>
            <a:picLocks noChangeAspect="1" noChangeArrowheads="1"/>
          </p:cNvPicPr>
          <p:nvPr/>
        </p:nvPicPr>
        <p:blipFill rotWithShape="1">
          <a:blip r:embed="rId7">
            <a:extLst>
              <a:ext uri="{28A0092B-C50C-407E-A947-70E740481C1C}">
                <a14:useLocalDpi xmlns:a14="http://schemas.microsoft.com/office/drawing/2010/main" val="0"/>
              </a:ext>
            </a:extLst>
          </a:blip>
          <a:srcRect r="50420"/>
          <a:stretch/>
        </p:blipFill>
        <p:spPr bwMode="auto">
          <a:xfrm>
            <a:off x="4837785" y="5851511"/>
            <a:ext cx="2304695" cy="6254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IT RawMaterials - Developing raw materials into a major strength for Europe"/>
          <p:cNvPicPr>
            <a:picLocks noChangeAspect="1" noChangeArrowheads="1"/>
          </p:cNvPicPr>
          <p:nvPr/>
        </p:nvPicPr>
        <p:blipFill rotWithShape="1">
          <a:blip r:embed="rId7">
            <a:extLst>
              <a:ext uri="{28A0092B-C50C-407E-A947-70E740481C1C}">
                <a14:useLocalDpi xmlns:a14="http://schemas.microsoft.com/office/drawing/2010/main" val="0"/>
              </a:ext>
            </a:extLst>
          </a:blip>
          <a:srcRect l="59417"/>
          <a:stretch/>
        </p:blipFill>
        <p:spPr bwMode="auto">
          <a:xfrm>
            <a:off x="9470571" y="198954"/>
            <a:ext cx="2327028"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Force - Crunchbase Investor Profile &amp; Investmen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8219" y="5986386"/>
            <a:ext cx="1860857" cy="5179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3034" y="5806439"/>
            <a:ext cx="901672" cy="857327"/>
          </a:xfrm>
          <a:prstGeom prst="rect">
            <a:avLst/>
          </a:prstGeom>
        </p:spPr>
      </p:pic>
      <p:sp>
        <p:nvSpPr>
          <p:cNvPr id="18" name="Rectangle 17"/>
          <p:cNvSpPr/>
          <p:nvPr/>
        </p:nvSpPr>
        <p:spPr>
          <a:xfrm>
            <a:off x="1332064" y="3343394"/>
            <a:ext cx="9873649" cy="1477328"/>
          </a:xfrm>
          <a:prstGeom prst="rect">
            <a:avLst/>
          </a:prstGeom>
        </p:spPr>
        <p:txBody>
          <a:bodyPr wrap="square">
            <a:spAutoFit/>
          </a:bodyPr>
          <a:lstStyle/>
          <a:p>
            <a:pPr algn="just"/>
            <a:r>
              <a:rPr lang="en-GB" dirty="0">
                <a:latin typeface="MyriadPro-Regular"/>
              </a:rPr>
              <a:t>Customer Relations (CR) refers to the methods, strategies, and processes a company employs to build and maintain relationships with customers. Every interaction with customers influences the success of companies, enhancing their competitiveness.</a:t>
            </a:r>
          </a:p>
          <a:p>
            <a:pPr algn="just"/>
            <a:endParaRPr lang="en-GB" dirty="0">
              <a:latin typeface="MyriadPro-Regular"/>
            </a:endParaRPr>
          </a:p>
          <a:p>
            <a:pPr algn="just"/>
            <a:endParaRPr lang="en-GB" dirty="0">
              <a:latin typeface="MyriadPro-Regular"/>
            </a:endParaRPr>
          </a:p>
        </p:txBody>
      </p:sp>
      <p:sp>
        <p:nvSpPr>
          <p:cNvPr id="20" name="Rectangle 19"/>
          <p:cNvSpPr/>
          <p:nvPr/>
        </p:nvSpPr>
        <p:spPr>
          <a:xfrm>
            <a:off x="2560320" y="1825675"/>
            <a:ext cx="7856220" cy="400110"/>
          </a:xfrm>
          <a:prstGeom prst="rect">
            <a:avLst/>
          </a:prstGeom>
        </p:spPr>
        <p:txBody>
          <a:bodyPr wrap="square">
            <a:spAutoFit/>
          </a:bodyPr>
          <a:lstStyle/>
          <a:p>
            <a:pPr algn="ctr"/>
            <a:r>
              <a:rPr lang="en-GB" sz="2000" b="1" dirty="0"/>
              <a:t>What is costumer relationship?</a:t>
            </a:r>
            <a:endParaRPr lang="bg-BG" sz="2000" b="1" dirty="0"/>
          </a:p>
        </p:txBody>
      </p:sp>
      <p:pic>
        <p:nvPicPr>
          <p:cNvPr id="3" name="Picture 2" descr="A red rectangle with white text&#10;&#10;Description automatically generated">
            <a:extLst>
              <a:ext uri="{FF2B5EF4-FFF2-40B4-BE49-F238E27FC236}">
                <a16:creationId xmlns:a16="http://schemas.microsoft.com/office/drawing/2014/main" id="{20CCA129-24C1-C9C9-BD41-8097E14A3E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1041" y="5905441"/>
            <a:ext cx="1527439" cy="679869"/>
          </a:xfrm>
          <a:prstGeom prst="rect">
            <a:avLst/>
          </a:prstGeom>
        </p:spPr>
      </p:pic>
      <p:pic>
        <p:nvPicPr>
          <p:cNvPr id="1026" name="Picture 2">
            <a:extLst>
              <a:ext uri="{FF2B5EF4-FFF2-40B4-BE49-F238E27FC236}">
                <a16:creationId xmlns:a16="http://schemas.microsoft.com/office/drawing/2014/main" id="{73504CC2-3D39-69E1-7113-FAFE3FA75B3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1614"/>
          <a:stretch/>
        </p:blipFill>
        <p:spPr bwMode="auto">
          <a:xfrm>
            <a:off x="8832947" y="226612"/>
            <a:ext cx="752258" cy="697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7DC70A-58B1-ADCE-5724-242A1BE66DE2}"/>
              </a:ext>
            </a:extLst>
          </p:cNvPr>
          <p:cNvSpPr txBox="1"/>
          <p:nvPr/>
        </p:nvSpPr>
        <p:spPr>
          <a:xfrm>
            <a:off x="1332064" y="6431421"/>
            <a:ext cx="821059" cy="215444"/>
          </a:xfrm>
          <a:prstGeom prst="rect">
            <a:avLst/>
          </a:prstGeom>
          <a:noFill/>
        </p:spPr>
        <p:txBody>
          <a:bodyPr wrap="none" rtlCol="0">
            <a:spAutoFit/>
          </a:bodyPr>
          <a:lstStyle/>
          <a:p>
            <a:r>
              <a:rPr lang="nb-NO" sz="800" b="1" dirty="0" err="1">
                <a:latin typeface="Cambria" panose="02040503050406030204" pitchFamily="18" charset="0"/>
                <a:ea typeface="Cambria" panose="02040503050406030204" pitchFamily="18" charset="0"/>
              </a:rPr>
              <a:t>CloudEARTHi</a:t>
            </a:r>
            <a:endParaRPr lang="nb-NO" sz="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395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FF3"/>
        </a:solidFill>
        <a:effectLst/>
      </p:bgPr>
    </p:bg>
    <p:spTree>
      <p:nvGrpSpPr>
        <p:cNvPr id="1" name="">
          <a:extLst>
            <a:ext uri="{FF2B5EF4-FFF2-40B4-BE49-F238E27FC236}">
              <a16:creationId xmlns:a16="http://schemas.microsoft.com/office/drawing/2014/main" id="{0B1C937C-ACFA-88CB-D713-C0465D20D53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FB3A559-A5F9-E207-7673-5C8809320AB1}"/>
              </a:ext>
            </a:extLst>
          </p:cNvPr>
          <p:cNvSpPr/>
          <p:nvPr/>
        </p:nvSpPr>
        <p:spPr>
          <a:xfrm>
            <a:off x="0" y="0"/>
            <a:ext cx="12192000" cy="11506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030" name="Picture 6" descr="https://cloudearthi.com/wp-content/uploads/2021/10/CloudEARTHi_logo.png">
            <a:extLst>
              <a:ext uri="{FF2B5EF4-FFF2-40B4-BE49-F238E27FC236}">
                <a16:creationId xmlns:a16="http://schemas.microsoft.com/office/drawing/2014/main" id="{811DD66E-2CF2-E40B-B897-AC50DB802F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75" y="5628608"/>
            <a:ext cx="1578905" cy="1009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CF4209B-FEAA-F3B9-F11D-9CEB737EE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70" y="216051"/>
            <a:ext cx="3441199" cy="737618"/>
          </a:xfrm>
          <a:prstGeom prst="rect">
            <a:avLst/>
          </a:prstGeom>
        </p:spPr>
      </p:pic>
      <p:pic>
        <p:nvPicPr>
          <p:cNvPr id="1028" name="Picture 4" descr="UiT The Arctic University of Norway (NO) – inHERE Project">
            <a:extLst>
              <a:ext uri="{FF2B5EF4-FFF2-40B4-BE49-F238E27FC236}">
                <a16:creationId xmlns:a16="http://schemas.microsoft.com/office/drawing/2014/main" id="{FCD278CC-46A1-58F5-C133-A439B104D2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674" y="5743888"/>
            <a:ext cx="859188" cy="8591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bout">
            <a:extLst>
              <a:ext uri="{FF2B5EF4-FFF2-40B4-BE49-F238E27FC236}">
                <a16:creationId xmlns:a16="http://schemas.microsoft.com/office/drawing/2014/main" id="{D69953B6-65D3-C5E0-E747-F4AE9EB2ED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666" y="5738257"/>
            <a:ext cx="891390" cy="8913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9F17AC8-BAAB-E903-11EC-F9AC1D567B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881" y="5718981"/>
            <a:ext cx="820595" cy="932034"/>
          </a:xfrm>
          <a:prstGeom prst="rect">
            <a:avLst/>
          </a:prstGeom>
        </p:spPr>
      </p:pic>
      <p:pic>
        <p:nvPicPr>
          <p:cNvPr id="1036" name="Picture 12" descr="EIT RawMaterials - Developing raw materials into a major strength for Europe">
            <a:extLst>
              <a:ext uri="{FF2B5EF4-FFF2-40B4-BE49-F238E27FC236}">
                <a16:creationId xmlns:a16="http://schemas.microsoft.com/office/drawing/2014/main" id="{12843773-4BC3-560C-29D1-A98E193719F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0420"/>
          <a:stretch/>
        </p:blipFill>
        <p:spPr bwMode="auto">
          <a:xfrm>
            <a:off x="4837785" y="5851511"/>
            <a:ext cx="2304695" cy="6254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IT RawMaterials - Developing raw materials into a major strength for Europe">
            <a:extLst>
              <a:ext uri="{FF2B5EF4-FFF2-40B4-BE49-F238E27FC236}">
                <a16:creationId xmlns:a16="http://schemas.microsoft.com/office/drawing/2014/main" id="{8B86A0A0-3C99-5B6D-C1AA-BE0F3D19985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9417"/>
          <a:stretch/>
        </p:blipFill>
        <p:spPr bwMode="auto">
          <a:xfrm>
            <a:off x="9470571" y="198954"/>
            <a:ext cx="2327028"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Force - Crunchbase Investor Profile &amp; Investments">
            <a:extLst>
              <a:ext uri="{FF2B5EF4-FFF2-40B4-BE49-F238E27FC236}">
                <a16:creationId xmlns:a16="http://schemas.microsoft.com/office/drawing/2014/main" id="{3714A9C0-E1D3-7BC5-E04B-569081DBC5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8219" y="5986386"/>
            <a:ext cx="1860857" cy="5179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7AD22D3-C3E4-F9ED-EDF5-A75B049281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3034" y="5806439"/>
            <a:ext cx="901672" cy="857327"/>
          </a:xfrm>
          <a:prstGeom prst="rect">
            <a:avLst/>
          </a:prstGeom>
        </p:spPr>
      </p:pic>
      <p:sp>
        <p:nvSpPr>
          <p:cNvPr id="18" name="Rectangle 17">
            <a:extLst>
              <a:ext uri="{FF2B5EF4-FFF2-40B4-BE49-F238E27FC236}">
                <a16:creationId xmlns:a16="http://schemas.microsoft.com/office/drawing/2014/main" id="{7BC20F20-F5EC-C078-DADB-FF0097373309}"/>
              </a:ext>
            </a:extLst>
          </p:cNvPr>
          <p:cNvSpPr/>
          <p:nvPr/>
        </p:nvSpPr>
        <p:spPr>
          <a:xfrm>
            <a:off x="1331111" y="2590647"/>
            <a:ext cx="9873649" cy="3139321"/>
          </a:xfrm>
          <a:prstGeom prst="rect">
            <a:avLst/>
          </a:prstGeom>
        </p:spPr>
        <p:txBody>
          <a:bodyPr wrap="square">
            <a:spAutoFit/>
          </a:bodyPr>
          <a:lstStyle/>
          <a:p>
            <a:pPr algn="just"/>
            <a:r>
              <a:rPr lang="en-GB" dirty="0">
                <a:latin typeface="MyriadPro-Regular"/>
              </a:rPr>
              <a:t>Key elements of CR:</a:t>
            </a:r>
          </a:p>
          <a:p>
            <a:pPr algn="just"/>
            <a:r>
              <a:rPr lang="en-GB" dirty="0">
                <a:latin typeface="MyriadPro-Regular"/>
              </a:rPr>
              <a:t>•	Trust - - in the absence of trust, there is no way to carry out transactions between the customer and the merchant, especially in the long term. Therefore, trust between them is of crucial importance. </a:t>
            </a:r>
          </a:p>
          <a:p>
            <a:pPr algn="just"/>
            <a:r>
              <a:rPr lang="en-GB" dirty="0">
                <a:latin typeface="MyriadPro-Regular"/>
              </a:rPr>
              <a:t>•	Respect - it is a prerequisite for good relationships. Mutual respect means partnership between the parties in negotiations and agreements. It is an attitude towards the other party and is based on tact, politeness, and courtesy.</a:t>
            </a:r>
          </a:p>
          <a:p>
            <a:pPr algn="just"/>
            <a:r>
              <a:rPr lang="en-GB" dirty="0">
                <a:latin typeface="MyriadPro-Regular"/>
              </a:rPr>
              <a:t>•	Value - another important element is the value of the product and the way the customer perceives it. Does the customer perceive the product in the way the company expects? Is it as valuable to him as the company claims? Successfully positioning the product high in the eyes of the customer is a guarantee of success.</a:t>
            </a:r>
          </a:p>
        </p:txBody>
      </p:sp>
      <p:sp>
        <p:nvSpPr>
          <p:cNvPr id="20" name="Rectangle 19">
            <a:extLst>
              <a:ext uri="{FF2B5EF4-FFF2-40B4-BE49-F238E27FC236}">
                <a16:creationId xmlns:a16="http://schemas.microsoft.com/office/drawing/2014/main" id="{33AA1A12-D43F-3E82-5F8C-1BD3C91C4F99}"/>
              </a:ext>
            </a:extLst>
          </p:cNvPr>
          <p:cNvSpPr/>
          <p:nvPr/>
        </p:nvSpPr>
        <p:spPr>
          <a:xfrm>
            <a:off x="2560320" y="1825675"/>
            <a:ext cx="7856220" cy="400110"/>
          </a:xfrm>
          <a:prstGeom prst="rect">
            <a:avLst/>
          </a:prstGeom>
        </p:spPr>
        <p:txBody>
          <a:bodyPr wrap="square">
            <a:spAutoFit/>
          </a:bodyPr>
          <a:lstStyle/>
          <a:p>
            <a:pPr algn="ctr"/>
            <a:r>
              <a:rPr lang="en-GB" sz="2000" b="1" dirty="0"/>
              <a:t>What is costumer relationship?</a:t>
            </a:r>
            <a:endParaRPr lang="bg-BG" sz="2000" b="1" dirty="0"/>
          </a:p>
        </p:txBody>
      </p:sp>
      <p:pic>
        <p:nvPicPr>
          <p:cNvPr id="3" name="Picture 2" descr="A red rectangle with white text&#10;&#10;Description automatically generated">
            <a:extLst>
              <a:ext uri="{FF2B5EF4-FFF2-40B4-BE49-F238E27FC236}">
                <a16:creationId xmlns:a16="http://schemas.microsoft.com/office/drawing/2014/main" id="{2F4CB9C8-786D-C400-3E3E-082BE8F461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1041" y="5905441"/>
            <a:ext cx="1527439" cy="679869"/>
          </a:xfrm>
          <a:prstGeom prst="rect">
            <a:avLst/>
          </a:prstGeom>
        </p:spPr>
      </p:pic>
      <p:pic>
        <p:nvPicPr>
          <p:cNvPr id="1026" name="Picture 2">
            <a:extLst>
              <a:ext uri="{FF2B5EF4-FFF2-40B4-BE49-F238E27FC236}">
                <a16:creationId xmlns:a16="http://schemas.microsoft.com/office/drawing/2014/main" id="{7E464DED-B69A-5E0F-DA84-47BC03DB019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1614"/>
          <a:stretch/>
        </p:blipFill>
        <p:spPr bwMode="auto">
          <a:xfrm>
            <a:off x="8832947" y="226612"/>
            <a:ext cx="752258" cy="697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2CDDC3-4733-3539-B25D-FAEFEF997322}"/>
              </a:ext>
            </a:extLst>
          </p:cNvPr>
          <p:cNvSpPr txBox="1"/>
          <p:nvPr/>
        </p:nvSpPr>
        <p:spPr>
          <a:xfrm>
            <a:off x="1332064" y="6431421"/>
            <a:ext cx="821059" cy="215444"/>
          </a:xfrm>
          <a:prstGeom prst="rect">
            <a:avLst/>
          </a:prstGeom>
          <a:noFill/>
        </p:spPr>
        <p:txBody>
          <a:bodyPr wrap="none" rtlCol="0">
            <a:spAutoFit/>
          </a:bodyPr>
          <a:lstStyle/>
          <a:p>
            <a:r>
              <a:rPr lang="nb-NO" sz="800" b="1" dirty="0" err="1">
                <a:latin typeface="Cambria" panose="02040503050406030204" pitchFamily="18" charset="0"/>
                <a:ea typeface="Cambria" panose="02040503050406030204" pitchFamily="18" charset="0"/>
              </a:rPr>
              <a:t>CloudEARTHi</a:t>
            </a:r>
            <a:endParaRPr lang="nb-NO" sz="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8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FF3"/>
        </a:solidFill>
        <a:effectLst/>
      </p:bgPr>
    </p:bg>
    <p:spTree>
      <p:nvGrpSpPr>
        <p:cNvPr id="1" name="">
          <a:extLst>
            <a:ext uri="{FF2B5EF4-FFF2-40B4-BE49-F238E27FC236}">
              <a16:creationId xmlns:a16="http://schemas.microsoft.com/office/drawing/2014/main" id="{0EF15F36-F28D-E7AA-5B6F-625D869154D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0C1FDFD-4AA6-037B-0419-0F049B342A1E}"/>
              </a:ext>
            </a:extLst>
          </p:cNvPr>
          <p:cNvSpPr/>
          <p:nvPr/>
        </p:nvSpPr>
        <p:spPr>
          <a:xfrm>
            <a:off x="0" y="0"/>
            <a:ext cx="12192000" cy="11506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030" name="Picture 6" descr="https://cloudearthi.com/wp-content/uploads/2021/10/CloudEARTHi_logo.png">
            <a:extLst>
              <a:ext uri="{FF2B5EF4-FFF2-40B4-BE49-F238E27FC236}">
                <a16:creationId xmlns:a16="http://schemas.microsoft.com/office/drawing/2014/main" id="{AD4AB0B0-3B5B-8018-ED99-156B5BF5DA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75" y="5628608"/>
            <a:ext cx="1578905" cy="1009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3D4714B-8E8A-391B-74B2-9CDB6A4F7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70" y="216051"/>
            <a:ext cx="3441199" cy="737618"/>
          </a:xfrm>
          <a:prstGeom prst="rect">
            <a:avLst/>
          </a:prstGeom>
        </p:spPr>
      </p:pic>
      <p:pic>
        <p:nvPicPr>
          <p:cNvPr id="1028" name="Picture 4" descr="UiT The Arctic University of Norway (NO) – inHERE Project">
            <a:extLst>
              <a:ext uri="{FF2B5EF4-FFF2-40B4-BE49-F238E27FC236}">
                <a16:creationId xmlns:a16="http://schemas.microsoft.com/office/drawing/2014/main" id="{87FD9581-1A36-294C-BCFE-0E114C6F45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674" y="5743888"/>
            <a:ext cx="859188" cy="8591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bout">
            <a:extLst>
              <a:ext uri="{FF2B5EF4-FFF2-40B4-BE49-F238E27FC236}">
                <a16:creationId xmlns:a16="http://schemas.microsoft.com/office/drawing/2014/main" id="{85097204-509F-E09E-C2AF-3AE1323C28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666" y="5738257"/>
            <a:ext cx="891390" cy="8913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532A99B3-C6BC-B2C9-8226-3E9ACF06A3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881" y="5718981"/>
            <a:ext cx="820595" cy="932034"/>
          </a:xfrm>
          <a:prstGeom prst="rect">
            <a:avLst/>
          </a:prstGeom>
        </p:spPr>
      </p:pic>
      <p:pic>
        <p:nvPicPr>
          <p:cNvPr id="1036" name="Picture 12" descr="EIT RawMaterials - Developing raw materials into a major strength for Europe">
            <a:extLst>
              <a:ext uri="{FF2B5EF4-FFF2-40B4-BE49-F238E27FC236}">
                <a16:creationId xmlns:a16="http://schemas.microsoft.com/office/drawing/2014/main" id="{93A6F865-AC32-89C2-3F3B-1CF401BC706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0420"/>
          <a:stretch/>
        </p:blipFill>
        <p:spPr bwMode="auto">
          <a:xfrm>
            <a:off x="4837785" y="5851511"/>
            <a:ext cx="2304695" cy="6254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IT RawMaterials - Developing raw materials into a major strength for Europe">
            <a:extLst>
              <a:ext uri="{FF2B5EF4-FFF2-40B4-BE49-F238E27FC236}">
                <a16:creationId xmlns:a16="http://schemas.microsoft.com/office/drawing/2014/main" id="{C09DAFBA-B171-B3D9-7A13-EA6BE5D3A65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9417"/>
          <a:stretch/>
        </p:blipFill>
        <p:spPr bwMode="auto">
          <a:xfrm>
            <a:off x="9470571" y="198954"/>
            <a:ext cx="2327028"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Force - Crunchbase Investor Profile &amp; Investments">
            <a:extLst>
              <a:ext uri="{FF2B5EF4-FFF2-40B4-BE49-F238E27FC236}">
                <a16:creationId xmlns:a16="http://schemas.microsoft.com/office/drawing/2014/main" id="{AD1520B7-F300-BD20-83BB-48508670D8F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8219" y="5986386"/>
            <a:ext cx="1860857" cy="5179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7051B2C-9050-323C-F1C0-73BFA2FC9E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3034" y="5806439"/>
            <a:ext cx="901672" cy="857327"/>
          </a:xfrm>
          <a:prstGeom prst="rect">
            <a:avLst/>
          </a:prstGeom>
        </p:spPr>
      </p:pic>
      <p:sp>
        <p:nvSpPr>
          <p:cNvPr id="18" name="Rectangle 17">
            <a:extLst>
              <a:ext uri="{FF2B5EF4-FFF2-40B4-BE49-F238E27FC236}">
                <a16:creationId xmlns:a16="http://schemas.microsoft.com/office/drawing/2014/main" id="{BFF11011-8335-804D-5C64-00943387C170}"/>
              </a:ext>
            </a:extLst>
          </p:cNvPr>
          <p:cNvSpPr/>
          <p:nvPr/>
        </p:nvSpPr>
        <p:spPr>
          <a:xfrm>
            <a:off x="1331111" y="2712190"/>
            <a:ext cx="9873649" cy="2862322"/>
          </a:xfrm>
          <a:prstGeom prst="rect">
            <a:avLst/>
          </a:prstGeom>
        </p:spPr>
        <p:txBody>
          <a:bodyPr wrap="square">
            <a:spAutoFit/>
          </a:bodyPr>
          <a:lstStyle/>
          <a:p>
            <a:pPr algn="just"/>
            <a:r>
              <a:rPr lang="en-GB" dirty="0">
                <a:latin typeface="MyriadPro-Regular"/>
              </a:rPr>
              <a:t>Key elements of CR:</a:t>
            </a:r>
          </a:p>
          <a:p>
            <a:pPr algn="just"/>
            <a:r>
              <a:rPr lang="en-GB" dirty="0">
                <a:latin typeface="MyriadPro-Regular"/>
              </a:rPr>
              <a:t>•	Open communication - Conversations with the customer, continuous clarification of their needs and desires are a guarantee of successful sales. Communicating with the customer helps determine whether the competitive advantages of the product, which the company assumes, are perceived as such in their eyes. </a:t>
            </a:r>
          </a:p>
          <a:p>
            <a:pPr algn="just"/>
            <a:r>
              <a:rPr lang="en-GB" dirty="0">
                <a:latin typeface="MyriadPro-Regular"/>
              </a:rPr>
              <a:t>•	Constructive conflicts - According to management theory, a constructive conflict is a confrontation that strengthens and enhances results at work, while the absence of constructive conflicts means stagnation and standing still [4].</a:t>
            </a:r>
          </a:p>
          <a:p>
            <a:pPr algn="just"/>
            <a:r>
              <a:rPr lang="en-GB" dirty="0">
                <a:latin typeface="MyriadPro-Regular"/>
              </a:rPr>
              <a:t>•	Responsibility - It is an important factor for good customer relationships and means that both the customer and the company-seller stand by their words. </a:t>
            </a:r>
          </a:p>
        </p:txBody>
      </p:sp>
      <p:sp>
        <p:nvSpPr>
          <p:cNvPr id="20" name="Rectangle 19">
            <a:extLst>
              <a:ext uri="{FF2B5EF4-FFF2-40B4-BE49-F238E27FC236}">
                <a16:creationId xmlns:a16="http://schemas.microsoft.com/office/drawing/2014/main" id="{E17744C9-F280-2F41-01C4-766F8CB95511}"/>
              </a:ext>
            </a:extLst>
          </p:cNvPr>
          <p:cNvSpPr/>
          <p:nvPr/>
        </p:nvSpPr>
        <p:spPr>
          <a:xfrm>
            <a:off x="2560320" y="1825675"/>
            <a:ext cx="7856220" cy="400110"/>
          </a:xfrm>
          <a:prstGeom prst="rect">
            <a:avLst/>
          </a:prstGeom>
        </p:spPr>
        <p:txBody>
          <a:bodyPr wrap="square">
            <a:spAutoFit/>
          </a:bodyPr>
          <a:lstStyle/>
          <a:p>
            <a:pPr algn="ctr"/>
            <a:r>
              <a:rPr lang="en-GB" sz="2000" b="1" dirty="0"/>
              <a:t>What is costumer relationship?</a:t>
            </a:r>
            <a:endParaRPr lang="bg-BG" sz="2000" b="1" dirty="0"/>
          </a:p>
        </p:txBody>
      </p:sp>
      <p:pic>
        <p:nvPicPr>
          <p:cNvPr id="3" name="Picture 2" descr="A red rectangle with white text&#10;&#10;Description automatically generated">
            <a:extLst>
              <a:ext uri="{FF2B5EF4-FFF2-40B4-BE49-F238E27FC236}">
                <a16:creationId xmlns:a16="http://schemas.microsoft.com/office/drawing/2014/main" id="{72DC4A87-6FA1-B3FB-16D6-12DA372C2B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1041" y="5905441"/>
            <a:ext cx="1527439" cy="679869"/>
          </a:xfrm>
          <a:prstGeom prst="rect">
            <a:avLst/>
          </a:prstGeom>
        </p:spPr>
      </p:pic>
      <p:pic>
        <p:nvPicPr>
          <p:cNvPr id="1026" name="Picture 2">
            <a:extLst>
              <a:ext uri="{FF2B5EF4-FFF2-40B4-BE49-F238E27FC236}">
                <a16:creationId xmlns:a16="http://schemas.microsoft.com/office/drawing/2014/main" id="{A9AD377F-017E-676D-56B3-5A8A9CA52B9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1614"/>
          <a:stretch/>
        </p:blipFill>
        <p:spPr bwMode="auto">
          <a:xfrm>
            <a:off x="8832947" y="226612"/>
            <a:ext cx="752258" cy="697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E28534-B28E-A934-1E91-FEEC6E8D394D}"/>
              </a:ext>
            </a:extLst>
          </p:cNvPr>
          <p:cNvSpPr txBox="1"/>
          <p:nvPr/>
        </p:nvSpPr>
        <p:spPr>
          <a:xfrm>
            <a:off x="1332064" y="6431421"/>
            <a:ext cx="821059" cy="215444"/>
          </a:xfrm>
          <a:prstGeom prst="rect">
            <a:avLst/>
          </a:prstGeom>
          <a:noFill/>
        </p:spPr>
        <p:txBody>
          <a:bodyPr wrap="none" rtlCol="0">
            <a:spAutoFit/>
          </a:bodyPr>
          <a:lstStyle/>
          <a:p>
            <a:r>
              <a:rPr lang="nb-NO" sz="800" b="1" dirty="0" err="1">
                <a:latin typeface="Cambria" panose="02040503050406030204" pitchFamily="18" charset="0"/>
                <a:ea typeface="Cambria" panose="02040503050406030204" pitchFamily="18" charset="0"/>
              </a:rPr>
              <a:t>CloudEARTHi</a:t>
            </a:r>
            <a:endParaRPr lang="nb-NO" sz="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88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FF3"/>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1506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030" name="Picture 6" descr="https://cloudearthi.com/wp-content/uploads/2021/10/CloudEARTHi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75" y="5628608"/>
            <a:ext cx="1578905" cy="1009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70" y="216051"/>
            <a:ext cx="3441199" cy="737618"/>
          </a:xfrm>
          <a:prstGeom prst="rect">
            <a:avLst/>
          </a:prstGeom>
        </p:spPr>
      </p:pic>
      <p:pic>
        <p:nvPicPr>
          <p:cNvPr id="1028" name="Picture 4" descr="UiT The Arctic University of Norway (NO) – inHERE Proje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674" y="5743888"/>
            <a:ext cx="859188" cy="8591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bo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666" y="5738257"/>
            <a:ext cx="891390" cy="8913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881" y="5718981"/>
            <a:ext cx="820595" cy="932034"/>
          </a:xfrm>
          <a:prstGeom prst="rect">
            <a:avLst/>
          </a:prstGeom>
        </p:spPr>
      </p:pic>
      <p:pic>
        <p:nvPicPr>
          <p:cNvPr id="1036" name="Picture 12" descr="EIT RawMaterials - Developing raw materials into a major strength for Europe"/>
          <p:cNvPicPr>
            <a:picLocks noChangeAspect="1" noChangeArrowheads="1"/>
          </p:cNvPicPr>
          <p:nvPr/>
        </p:nvPicPr>
        <p:blipFill rotWithShape="1">
          <a:blip r:embed="rId7">
            <a:extLst>
              <a:ext uri="{28A0092B-C50C-407E-A947-70E740481C1C}">
                <a14:useLocalDpi xmlns:a14="http://schemas.microsoft.com/office/drawing/2010/main" val="0"/>
              </a:ext>
            </a:extLst>
          </a:blip>
          <a:srcRect r="50420"/>
          <a:stretch/>
        </p:blipFill>
        <p:spPr bwMode="auto">
          <a:xfrm>
            <a:off x="4837785" y="5851511"/>
            <a:ext cx="2304695" cy="6254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IT RawMaterials - Developing raw materials into a major strength for Europe"/>
          <p:cNvPicPr>
            <a:picLocks noChangeAspect="1" noChangeArrowheads="1"/>
          </p:cNvPicPr>
          <p:nvPr/>
        </p:nvPicPr>
        <p:blipFill rotWithShape="1">
          <a:blip r:embed="rId7">
            <a:extLst>
              <a:ext uri="{28A0092B-C50C-407E-A947-70E740481C1C}">
                <a14:useLocalDpi xmlns:a14="http://schemas.microsoft.com/office/drawing/2010/main" val="0"/>
              </a:ext>
            </a:extLst>
          </a:blip>
          <a:srcRect l="59417"/>
          <a:stretch/>
        </p:blipFill>
        <p:spPr bwMode="auto">
          <a:xfrm>
            <a:off x="9470571" y="198954"/>
            <a:ext cx="2327028"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Force - Crunchbase Investor Profile &amp; Investmen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8219" y="5986386"/>
            <a:ext cx="1860857" cy="5179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3034" y="5806439"/>
            <a:ext cx="901672" cy="857327"/>
          </a:xfrm>
          <a:prstGeom prst="rect">
            <a:avLst/>
          </a:prstGeom>
        </p:spPr>
      </p:pic>
      <p:sp>
        <p:nvSpPr>
          <p:cNvPr id="20" name="Rectangle 19"/>
          <p:cNvSpPr/>
          <p:nvPr/>
        </p:nvSpPr>
        <p:spPr>
          <a:xfrm>
            <a:off x="1343871" y="1825675"/>
            <a:ext cx="9504257" cy="400110"/>
          </a:xfrm>
          <a:prstGeom prst="rect">
            <a:avLst/>
          </a:prstGeom>
        </p:spPr>
        <p:txBody>
          <a:bodyPr wrap="square">
            <a:spAutoFit/>
          </a:bodyPr>
          <a:lstStyle/>
          <a:p>
            <a:pPr algn="ctr"/>
            <a:r>
              <a:rPr lang="en-GB" sz="2000" b="1" dirty="0"/>
              <a:t>Customer Relationship Management </a:t>
            </a:r>
            <a:endParaRPr lang="bg-BG" sz="2000" b="1" dirty="0"/>
          </a:p>
        </p:txBody>
      </p:sp>
      <p:pic>
        <p:nvPicPr>
          <p:cNvPr id="3" name="Picture 2" descr="A red rectangle with white text&#10;&#10;Description automatically generated">
            <a:extLst>
              <a:ext uri="{FF2B5EF4-FFF2-40B4-BE49-F238E27FC236}">
                <a16:creationId xmlns:a16="http://schemas.microsoft.com/office/drawing/2014/main" id="{20CCA129-24C1-C9C9-BD41-8097E14A3E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1041" y="5905441"/>
            <a:ext cx="1527439" cy="679869"/>
          </a:xfrm>
          <a:prstGeom prst="rect">
            <a:avLst/>
          </a:prstGeom>
        </p:spPr>
      </p:pic>
      <p:pic>
        <p:nvPicPr>
          <p:cNvPr id="1026" name="Picture 2">
            <a:extLst>
              <a:ext uri="{FF2B5EF4-FFF2-40B4-BE49-F238E27FC236}">
                <a16:creationId xmlns:a16="http://schemas.microsoft.com/office/drawing/2014/main" id="{73504CC2-3D39-69E1-7113-FAFE3FA75B3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1614"/>
          <a:stretch/>
        </p:blipFill>
        <p:spPr bwMode="auto">
          <a:xfrm>
            <a:off x="8832947" y="226612"/>
            <a:ext cx="752258" cy="697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7DC70A-58B1-ADCE-5724-242A1BE66DE2}"/>
              </a:ext>
            </a:extLst>
          </p:cNvPr>
          <p:cNvSpPr txBox="1"/>
          <p:nvPr/>
        </p:nvSpPr>
        <p:spPr>
          <a:xfrm>
            <a:off x="1332064" y="6431421"/>
            <a:ext cx="821059" cy="215444"/>
          </a:xfrm>
          <a:prstGeom prst="rect">
            <a:avLst/>
          </a:prstGeom>
          <a:noFill/>
        </p:spPr>
        <p:txBody>
          <a:bodyPr wrap="none" rtlCol="0">
            <a:spAutoFit/>
          </a:bodyPr>
          <a:lstStyle/>
          <a:p>
            <a:r>
              <a:rPr lang="nb-NO" sz="800" b="1" dirty="0" err="1">
                <a:latin typeface="Cambria" panose="02040503050406030204" pitchFamily="18" charset="0"/>
                <a:ea typeface="Cambria" panose="02040503050406030204" pitchFamily="18" charset="0"/>
              </a:rPr>
              <a:t>CloudEARTHi</a:t>
            </a:r>
            <a:endParaRPr lang="nb-NO" sz="8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E0A1F8BB-EB23-7130-89B3-DE186E9ED0B9}"/>
              </a:ext>
            </a:extLst>
          </p:cNvPr>
          <p:cNvSpPr txBox="1"/>
          <p:nvPr/>
        </p:nvSpPr>
        <p:spPr>
          <a:xfrm>
            <a:off x="1109133" y="2513208"/>
            <a:ext cx="10503459" cy="1200329"/>
          </a:xfrm>
          <a:prstGeom prst="rect">
            <a:avLst/>
          </a:prstGeom>
          <a:noFill/>
        </p:spPr>
        <p:txBody>
          <a:bodyPr wrap="square" rtlCol="0">
            <a:spAutoFit/>
          </a:bodyPr>
          <a:lstStyle/>
          <a:p>
            <a:r>
              <a:rPr lang="en-GB"/>
              <a:t>The term "Customer Relationship Management" (CRM) represents a comprehensive concept and business strategy for developing and maintaining customer relationships. It is based on integrating communication channels, data processing, and coordinating the efforts of all departments within the company that are involved with customers in one way or another.</a:t>
            </a:r>
            <a:endParaRPr lang="en-US" dirty="0"/>
          </a:p>
        </p:txBody>
      </p:sp>
    </p:spTree>
    <p:extLst>
      <p:ext uri="{BB962C8B-B14F-4D97-AF65-F5344CB8AC3E}">
        <p14:creationId xmlns:p14="http://schemas.microsoft.com/office/powerpoint/2010/main" val="386169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FF3"/>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1506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030" name="Picture 6" descr="https://cloudearthi.com/wp-content/uploads/2021/10/CloudEARTHi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75" y="5628608"/>
            <a:ext cx="1578905" cy="1009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70" y="216051"/>
            <a:ext cx="3441199" cy="737618"/>
          </a:xfrm>
          <a:prstGeom prst="rect">
            <a:avLst/>
          </a:prstGeom>
        </p:spPr>
      </p:pic>
      <p:pic>
        <p:nvPicPr>
          <p:cNvPr id="1028" name="Picture 4" descr="UiT The Arctic University of Norway (NO) – inHERE Proje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674" y="5743888"/>
            <a:ext cx="859188" cy="8591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bo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666" y="5738257"/>
            <a:ext cx="891390" cy="8913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881" y="5718981"/>
            <a:ext cx="820595" cy="932034"/>
          </a:xfrm>
          <a:prstGeom prst="rect">
            <a:avLst/>
          </a:prstGeom>
        </p:spPr>
      </p:pic>
      <p:pic>
        <p:nvPicPr>
          <p:cNvPr id="1036" name="Picture 12" descr="EIT RawMaterials - Developing raw materials into a major strength for Europe"/>
          <p:cNvPicPr>
            <a:picLocks noChangeAspect="1" noChangeArrowheads="1"/>
          </p:cNvPicPr>
          <p:nvPr/>
        </p:nvPicPr>
        <p:blipFill rotWithShape="1">
          <a:blip r:embed="rId7">
            <a:extLst>
              <a:ext uri="{28A0092B-C50C-407E-A947-70E740481C1C}">
                <a14:useLocalDpi xmlns:a14="http://schemas.microsoft.com/office/drawing/2010/main" val="0"/>
              </a:ext>
            </a:extLst>
          </a:blip>
          <a:srcRect r="50420"/>
          <a:stretch/>
        </p:blipFill>
        <p:spPr bwMode="auto">
          <a:xfrm>
            <a:off x="4837785" y="5851511"/>
            <a:ext cx="2304695" cy="6254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IT RawMaterials - Developing raw materials into a major strength for Europe"/>
          <p:cNvPicPr>
            <a:picLocks noChangeAspect="1" noChangeArrowheads="1"/>
          </p:cNvPicPr>
          <p:nvPr/>
        </p:nvPicPr>
        <p:blipFill rotWithShape="1">
          <a:blip r:embed="rId7">
            <a:extLst>
              <a:ext uri="{28A0092B-C50C-407E-A947-70E740481C1C}">
                <a14:useLocalDpi xmlns:a14="http://schemas.microsoft.com/office/drawing/2010/main" val="0"/>
              </a:ext>
            </a:extLst>
          </a:blip>
          <a:srcRect l="59417"/>
          <a:stretch/>
        </p:blipFill>
        <p:spPr bwMode="auto">
          <a:xfrm>
            <a:off x="9470571" y="198954"/>
            <a:ext cx="2327028"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Force - Crunchbase Investor Profile &amp; Investmen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8219" y="5986386"/>
            <a:ext cx="1860857" cy="5179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3034" y="5806439"/>
            <a:ext cx="901672" cy="857327"/>
          </a:xfrm>
          <a:prstGeom prst="rect">
            <a:avLst/>
          </a:prstGeom>
        </p:spPr>
      </p:pic>
      <p:sp>
        <p:nvSpPr>
          <p:cNvPr id="20" name="Rectangle 19"/>
          <p:cNvSpPr/>
          <p:nvPr/>
        </p:nvSpPr>
        <p:spPr>
          <a:xfrm>
            <a:off x="1850569" y="1561632"/>
            <a:ext cx="8563660" cy="400110"/>
          </a:xfrm>
          <a:prstGeom prst="rect">
            <a:avLst/>
          </a:prstGeom>
        </p:spPr>
        <p:txBody>
          <a:bodyPr wrap="square">
            <a:spAutoFit/>
          </a:bodyPr>
          <a:lstStyle/>
          <a:p>
            <a:pPr algn="ctr"/>
            <a:r>
              <a:rPr lang="en-GB" sz="2000" b="1" dirty="0"/>
              <a:t>CRM concept</a:t>
            </a:r>
            <a:endParaRPr lang="bg-BG" sz="2000" b="1" dirty="0"/>
          </a:p>
        </p:txBody>
      </p:sp>
      <p:pic>
        <p:nvPicPr>
          <p:cNvPr id="3" name="Picture 2" descr="A red rectangle with white text&#10;&#10;Description automatically generated">
            <a:extLst>
              <a:ext uri="{FF2B5EF4-FFF2-40B4-BE49-F238E27FC236}">
                <a16:creationId xmlns:a16="http://schemas.microsoft.com/office/drawing/2014/main" id="{20CCA129-24C1-C9C9-BD41-8097E14A3E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1041" y="5905441"/>
            <a:ext cx="1527439" cy="679869"/>
          </a:xfrm>
          <a:prstGeom prst="rect">
            <a:avLst/>
          </a:prstGeom>
        </p:spPr>
      </p:pic>
      <p:pic>
        <p:nvPicPr>
          <p:cNvPr id="1026" name="Picture 2">
            <a:extLst>
              <a:ext uri="{FF2B5EF4-FFF2-40B4-BE49-F238E27FC236}">
                <a16:creationId xmlns:a16="http://schemas.microsoft.com/office/drawing/2014/main" id="{73504CC2-3D39-69E1-7113-FAFE3FA75B3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1614"/>
          <a:stretch/>
        </p:blipFill>
        <p:spPr bwMode="auto">
          <a:xfrm>
            <a:off x="8832947" y="226612"/>
            <a:ext cx="752258" cy="697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7DC70A-58B1-ADCE-5724-242A1BE66DE2}"/>
              </a:ext>
            </a:extLst>
          </p:cNvPr>
          <p:cNvSpPr txBox="1"/>
          <p:nvPr/>
        </p:nvSpPr>
        <p:spPr>
          <a:xfrm>
            <a:off x="1332064" y="6431421"/>
            <a:ext cx="821059" cy="215444"/>
          </a:xfrm>
          <a:prstGeom prst="rect">
            <a:avLst/>
          </a:prstGeom>
          <a:noFill/>
        </p:spPr>
        <p:txBody>
          <a:bodyPr wrap="none" rtlCol="0">
            <a:spAutoFit/>
          </a:bodyPr>
          <a:lstStyle/>
          <a:p>
            <a:r>
              <a:rPr lang="nb-NO" sz="800" b="1" dirty="0" err="1">
                <a:latin typeface="Cambria" panose="02040503050406030204" pitchFamily="18" charset="0"/>
                <a:ea typeface="Cambria" panose="02040503050406030204" pitchFamily="18" charset="0"/>
              </a:rPr>
              <a:t>CloudEARTHi</a:t>
            </a:r>
            <a:endParaRPr lang="nb-NO" sz="8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F3D8EB13-FBBD-8FE8-4C81-0BB165EADDB7}"/>
              </a:ext>
            </a:extLst>
          </p:cNvPr>
          <p:cNvSpPr txBox="1"/>
          <p:nvPr/>
        </p:nvSpPr>
        <p:spPr>
          <a:xfrm>
            <a:off x="129970" y="2163274"/>
            <a:ext cx="6297458" cy="3970318"/>
          </a:xfrm>
          <a:prstGeom prst="rect">
            <a:avLst/>
          </a:prstGeom>
          <a:noFill/>
        </p:spPr>
        <p:txBody>
          <a:bodyPr wrap="square" rtlCol="0">
            <a:spAutoFit/>
          </a:bodyPr>
          <a:lstStyle/>
          <a:p>
            <a:r>
              <a:rPr lang="en-US" dirty="0"/>
              <a:t>CRM tasks:</a:t>
            </a:r>
          </a:p>
          <a:p>
            <a:pPr algn="just"/>
            <a:r>
              <a:rPr lang="en-US" dirty="0"/>
              <a:t> </a:t>
            </a:r>
            <a:r>
              <a:rPr lang="en-GB" dirty="0"/>
              <a:t>Identification of customers - storing and processing individual customer information. This includes identifying the customer and instant access to their profile when contact is made. </a:t>
            </a:r>
          </a:p>
          <a:p>
            <a:pPr algn="just"/>
            <a:r>
              <a:rPr lang="en-GB" dirty="0"/>
              <a:t>Differentiation of customers - here the principle of the Italian economist Pareto can be applied, which states: "20% of customers account for 80% of sales</a:t>
            </a:r>
          </a:p>
          <a:p>
            <a:pPr algn="just"/>
            <a:r>
              <a:rPr lang="en-GB" dirty="0"/>
              <a:t>Interaction with customers - here it is necessary to have information on the history of relationships with customers to track customer preferences and attempts to satisfy them through various methods of communication: websites, email, phone calls, SMS, mail. </a:t>
            </a:r>
          </a:p>
          <a:p>
            <a:pPr algn="just"/>
            <a:r>
              <a:rPr lang="en-GB" dirty="0"/>
              <a:t>Personalization of customers - each customer is rated by the company.</a:t>
            </a:r>
            <a:endParaRPr lang="en-US" dirty="0"/>
          </a:p>
        </p:txBody>
      </p:sp>
      <p:pic>
        <p:nvPicPr>
          <p:cNvPr id="6" name="Picture 5">
            <a:extLst>
              <a:ext uri="{FF2B5EF4-FFF2-40B4-BE49-F238E27FC236}">
                <a16:creationId xmlns:a16="http://schemas.microsoft.com/office/drawing/2014/main" id="{09D4F52A-EBE4-8A46-05FE-389ACE33E036}"/>
              </a:ext>
            </a:extLst>
          </p:cNvPr>
          <p:cNvPicPr>
            <a:picLocks noChangeAspect="1"/>
          </p:cNvPicPr>
          <p:nvPr/>
        </p:nvPicPr>
        <p:blipFill>
          <a:blip r:embed="rId12"/>
          <a:stretch>
            <a:fillRect/>
          </a:stretch>
        </p:blipFill>
        <p:spPr>
          <a:xfrm>
            <a:off x="6427428" y="2516250"/>
            <a:ext cx="5131061" cy="2834683"/>
          </a:xfrm>
          <a:prstGeom prst="rect">
            <a:avLst/>
          </a:prstGeom>
        </p:spPr>
      </p:pic>
    </p:spTree>
    <p:extLst>
      <p:ext uri="{BB962C8B-B14F-4D97-AF65-F5344CB8AC3E}">
        <p14:creationId xmlns:p14="http://schemas.microsoft.com/office/powerpoint/2010/main" val="22880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FF3"/>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1506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030" name="Picture 6" descr="https://cloudearthi.com/wp-content/uploads/2021/10/CloudEARTHi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75" y="5628608"/>
            <a:ext cx="1578905" cy="1009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70" y="216051"/>
            <a:ext cx="3441199" cy="737618"/>
          </a:xfrm>
          <a:prstGeom prst="rect">
            <a:avLst/>
          </a:prstGeom>
        </p:spPr>
      </p:pic>
      <p:pic>
        <p:nvPicPr>
          <p:cNvPr id="1028" name="Picture 4" descr="UiT The Arctic University of Norway (NO) – inHERE Proje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674" y="5743888"/>
            <a:ext cx="859188" cy="8591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bo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666" y="5738257"/>
            <a:ext cx="891390" cy="8913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881" y="5718981"/>
            <a:ext cx="820595" cy="932034"/>
          </a:xfrm>
          <a:prstGeom prst="rect">
            <a:avLst/>
          </a:prstGeom>
        </p:spPr>
      </p:pic>
      <p:pic>
        <p:nvPicPr>
          <p:cNvPr id="1036" name="Picture 12" descr="EIT RawMaterials - Developing raw materials into a major strength for Europe"/>
          <p:cNvPicPr>
            <a:picLocks noChangeAspect="1" noChangeArrowheads="1"/>
          </p:cNvPicPr>
          <p:nvPr/>
        </p:nvPicPr>
        <p:blipFill rotWithShape="1">
          <a:blip r:embed="rId7">
            <a:extLst>
              <a:ext uri="{28A0092B-C50C-407E-A947-70E740481C1C}">
                <a14:useLocalDpi xmlns:a14="http://schemas.microsoft.com/office/drawing/2010/main" val="0"/>
              </a:ext>
            </a:extLst>
          </a:blip>
          <a:srcRect r="50420"/>
          <a:stretch/>
        </p:blipFill>
        <p:spPr bwMode="auto">
          <a:xfrm>
            <a:off x="4837785" y="5851511"/>
            <a:ext cx="2304695" cy="6254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IT RawMaterials - Developing raw materials into a major strength for Europe"/>
          <p:cNvPicPr>
            <a:picLocks noChangeAspect="1" noChangeArrowheads="1"/>
          </p:cNvPicPr>
          <p:nvPr/>
        </p:nvPicPr>
        <p:blipFill rotWithShape="1">
          <a:blip r:embed="rId7">
            <a:extLst>
              <a:ext uri="{28A0092B-C50C-407E-A947-70E740481C1C}">
                <a14:useLocalDpi xmlns:a14="http://schemas.microsoft.com/office/drawing/2010/main" val="0"/>
              </a:ext>
            </a:extLst>
          </a:blip>
          <a:srcRect l="59417"/>
          <a:stretch/>
        </p:blipFill>
        <p:spPr bwMode="auto">
          <a:xfrm>
            <a:off x="9470571" y="198954"/>
            <a:ext cx="2327028"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Force - Crunchbase Investor Profile &amp; Investmen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8219" y="5986386"/>
            <a:ext cx="1860857" cy="5179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3034" y="5806439"/>
            <a:ext cx="901672" cy="857327"/>
          </a:xfrm>
          <a:prstGeom prst="rect">
            <a:avLst/>
          </a:prstGeom>
        </p:spPr>
      </p:pic>
      <p:sp>
        <p:nvSpPr>
          <p:cNvPr id="20" name="Rectangle 19"/>
          <p:cNvSpPr/>
          <p:nvPr/>
        </p:nvSpPr>
        <p:spPr>
          <a:xfrm>
            <a:off x="1852880" y="1825675"/>
            <a:ext cx="8563660" cy="707886"/>
          </a:xfrm>
          <a:prstGeom prst="rect">
            <a:avLst/>
          </a:prstGeom>
        </p:spPr>
        <p:txBody>
          <a:bodyPr wrap="square">
            <a:spAutoFit/>
          </a:bodyPr>
          <a:lstStyle/>
          <a:p>
            <a:pPr algn="ctr"/>
            <a:r>
              <a:rPr lang="en-GB" sz="2000" b="1" dirty="0"/>
              <a:t>Customer Relationship Management (CRM) Systems - Functions and Classification</a:t>
            </a:r>
            <a:endParaRPr lang="bg-BG" sz="2000" b="1" dirty="0"/>
          </a:p>
        </p:txBody>
      </p:sp>
      <p:pic>
        <p:nvPicPr>
          <p:cNvPr id="3" name="Picture 2" descr="A red rectangle with white text&#10;&#10;Description automatically generated">
            <a:extLst>
              <a:ext uri="{FF2B5EF4-FFF2-40B4-BE49-F238E27FC236}">
                <a16:creationId xmlns:a16="http://schemas.microsoft.com/office/drawing/2014/main" id="{20CCA129-24C1-C9C9-BD41-8097E14A3E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1041" y="5905441"/>
            <a:ext cx="1527439" cy="679869"/>
          </a:xfrm>
          <a:prstGeom prst="rect">
            <a:avLst/>
          </a:prstGeom>
        </p:spPr>
      </p:pic>
      <p:pic>
        <p:nvPicPr>
          <p:cNvPr id="1026" name="Picture 2">
            <a:extLst>
              <a:ext uri="{FF2B5EF4-FFF2-40B4-BE49-F238E27FC236}">
                <a16:creationId xmlns:a16="http://schemas.microsoft.com/office/drawing/2014/main" id="{73504CC2-3D39-69E1-7113-FAFE3FA75B3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1614"/>
          <a:stretch/>
        </p:blipFill>
        <p:spPr bwMode="auto">
          <a:xfrm>
            <a:off x="8832947" y="226612"/>
            <a:ext cx="752258" cy="697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7DC70A-58B1-ADCE-5724-242A1BE66DE2}"/>
              </a:ext>
            </a:extLst>
          </p:cNvPr>
          <p:cNvSpPr txBox="1"/>
          <p:nvPr/>
        </p:nvSpPr>
        <p:spPr>
          <a:xfrm>
            <a:off x="1332064" y="6431421"/>
            <a:ext cx="821059" cy="215444"/>
          </a:xfrm>
          <a:prstGeom prst="rect">
            <a:avLst/>
          </a:prstGeom>
          <a:noFill/>
        </p:spPr>
        <p:txBody>
          <a:bodyPr wrap="none" rtlCol="0">
            <a:spAutoFit/>
          </a:bodyPr>
          <a:lstStyle/>
          <a:p>
            <a:r>
              <a:rPr lang="nb-NO" sz="800" b="1" dirty="0" err="1">
                <a:latin typeface="Cambria" panose="02040503050406030204" pitchFamily="18" charset="0"/>
                <a:ea typeface="Cambria" panose="02040503050406030204" pitchFamily="18" charset="0"/>
              </a:rPr>
              <a:t>CloudEARTHi</a:t>
            </a:r>
            <a:endParaRPr lang="nb-NO" sz="8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A05B5FC4-4B1A-200E-5F8B-42520BA9BFF5}"/>
              </a:ext>
            </a:extLst>
          </p:cNvPr>
          <p:cNvSpPr txBox="1"/>
          <p:nvPr/>
        </p:nvSpPr>
        <p:spPr>
          <a:xfrm>
            <a:off x="745067" y="2593955"/>
            <a:ext cx="10210800" cy="2978764"/>
          </a:xfrm>
          <a:prstGeom prst="rect">
            <a:avLst/>
          </a:prstGeom>
          <a:noFill/>
        </p:spPr>
        <p:txBody>
          <a:bodyPr wrap="square">
            <a:spAutoFit/>
          </a:bodyPr>
          <a:lstStyle/>
          <a:p>
            <a:pPr marL="457200" indent="457200" algn="just">
              <a:lnSpc>
                <a:spcPct val="107000"/>
              </a:lnSpc>
            </a:pPr>
            <a:r>
              <a:rPr lang="en-GB" sz="1600" dirty="0">
                <a:effectLst/>
                <a:ea typeface="Calibri" panose="020F0502020204030204" pitchFamily="34" charset="0"/>
                <a:cs typeface="Times New Roman" panose="02020603050405020304" pitchFamily="18" charset="0"/>
              </a:rPr>
              <a:t>Customer Relationship Management (CRM) system represents a set of applications through which information about customers is gathered. This information is processed, stored, and exported, providing in a format convenient for making management decisions. The main functions of the CRM system are:</a:t>
            </a:r>
          </a:p>
          <a:p>
            <a:pPr marL="457200" indent="457200" algn="just">
              <a:lnSpc>
                <a:spcPct val="107000"/>
              </a:lnSpc>
            </a:pPr>
            <a:r>
              <a:rPr lang="en-GB" sz="1600" dirty="0">
                <a:effectLst/>
                <a:ea typeface="Calibri" panose="020F0502020204030204" pitchFamily="34" charset="0"/>
                <a:cs typeface="Times New Roman" panose="02020603050405020304" pitchFamily="18" charset="0"/>
              </a:rPr>
              <a:t>•	Information gathering: This information is collected in a unified database of the company, with data inputted by either an employee of the company or the customer themselves. </a:t>
            </a:r>
          </a:p>
          <a:p>
            <a:pPr marL="457200" indent="457200" algn="just">
              <a:lnSpc>
                <a:spcPct val="107000"/>
              </a:lnSpc>
            </a:pPr>
            <a:r>
              <a:rPr lang="en-GB" sz="1600" dirty="0">
                <a:effectLst/>
                <a:ea typeface="Calibri" panose="020F0502020204030204" pitchFamily="34" charset="0"/>
                <a:cs typeface="Times New Roman" panose="02020603050405020304" pitchFamily="18" charset="0"/>
              </a:rPr>
              <a:t>•	Processing and storing information: This is done through technologies and corresponding applications implemented by the company, which </a:t>
            </a:r>
            <a:r>
              <a:rPr lang="en-GB" sz="1600" dirty="0" err="1">
                <a:effectLst/>
                <a:ea typeface="Calibri" panose="020F0502020204030204" pitchFamily="34" charset="0"/>
                <a:cs typeface="Times New Roman" panose="02020603050405020304" pitchFamily="18" charset="0"/>
              </a:rPr>
              <a:t>analyze</a:t>
            </a:r>
            <a:r>
              <a:rPr lang="en-GB" sz="1600" dirty="0">
                <a:effectLst/>
                <a:ea typeface="Calibri" panose="020F0502020204030204" pitchFamily="34" charset="0"/>
                <a:cs typeface="Times New Roman" panose="02020603050405020304" pitchFamily="18" charset="0"/>
              </a:rPr>
              <a:t> the inputted data to further export the information to various levels and departments of the company.</a:t>
            </a:r>
          </a:p>
          <a:p>
            <a:pPr marL="457200" indent="457200" algn="just">
              <a:lnSpc>
                <a:spcPct val="107000"/>
              </a:lnSpc>
            </a:pPr>
            <a:r>
              <a:rPr lang="en-GB" sz="1600" dirty="0">
                <a:effectLst/>
                <a:ea typeface="Calibri" panose="020F0502020204030204" pitchFamily="34" charset="0"/>
                <a:cs typeface="Times New Roman" panose="02020603050405020304" pitchFamily="18" charset="0"/>
              </a:rPr>
              <a:t>•	Exporting information: This is an important function that allows the use of information in different departments of the company, where employees can see what products or services can be offered to the customer based on past purchases. For regular customers, the system reminds that various discounts are available.</a:t>
            </a:r>
          </a:p>
        </p:txBody>
      </p:sp>
    </p:spTree>
    <p:extLst>
      <p:ext uri="{BB962C8B-B14F-4D97-AF65-F5344CB8AC3E}">
        <p14:creationId xmlns:p14="http://schemas.microsoft.com/office/powerpoint/2010/main" val="397505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FF3"/>
        </a:solidFill>
        <a:effectLst/>
      </p:bgPr>
    </p:bg>
    <p:spTree>
      <p:nvGrpSpPr>
        <p:cNvPr id="1" name="">
          <a:extLst>
            <a:ext uri="{FF2B5EF4-FFF2-40B4-BE49-F238E27FC236}">
              <a16:creationId xmlns:a16="http://schemas.microsoft.com/office/drawing/2014/main" id="{7E0D9258-A97F-7ADC-B4BF-A5C6C04A731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F49D114-38FA-DC7F-0322-BCE20B29AC02}"/>
              </a:ext>
            </a:extLst>
          </p:cNvPr>
          <p:cNvSpPr/>
          <p:nvPr/>
        </p:nvSpPr>
        <p:spPr>
          <a:xfrm>
            <a:off x="0" y="0"/>
            <a:ext cx="12192000" cy="11506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030" name="Picture 6" descr="https://cloudearthi.com/wp-content/uploads/2021/10/CloudEARTHi_logo.png">
            <a:extLst>
              <a:ext uri="{FF2B5EF4-FFF2-40B4-BE49-F238E27FC236}">
                <a16:creationId xmlns:a16="http://schemas.microsoft.com/office/drawing/2014/main" id="{72B69DDF-CCA3-B62F-115B-EFE0F6896B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75" y="5628608"/>
            <a:ext cx="1578905" cy="1009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EF57FA2-0D4F-AFDA-6C89-911650BD5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70" y="216051"/>
            <a:ext cx="3441199" cy="737618"/>
          </a:xfrm>
          <a:prstGeom prst="rect">
            <a:avLst/>
          </a:prstGeom>
        </p:spPr>
      </p:pic>
      <p:pic>
        <p:nvPicPr>
          <p:cNvPr id="1028" name="Picture 4" descr="UiT The Arctic University of Norway (NO) – inHERE Project">
            <a:extLst>
              <a:ext uri="{FF2B5EF4-FFF2-40B4-BE49-F238E27FC236}">
                <a16:creationId xmlns:a16="http://schemas.microsoft.com/office/drawing/2014/main" id="{FAC7D392-11A7-D4F0-1862-EB0D6E1E0A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674" y="5743888"/>
            <a:ext cx="859188" cy="8591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bout">
            <a:extLst>
              <a:ext uri="{FF2B5EF4-FFF2-40B4-BE49-F238E27FC236}">
                <a16:creationId xmlns:a16="http://schemas.microsoft.com/office/drawing/2014/main" id="{33A95CCB-ACB6-4BE9-9564-A4F01DAD7D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666" y="5738257"/>
            <a:ext cx="891390" cy="8913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A1726BCD-1326-91A7-2974-0946BCF375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881" y="5718981"/>
            <a:ext cx="820595" cy="932034"/>
          </a:xfrm>
          <a:prstGeom prst="rect">
            <a:avLst/>
          </a:prstGeom>
        </p:spPr>
      </p:pic>
      <p:pic>
        <p:nvPicPr>
          <p:cNvPr id="1036" name="Picture 12" descr="EIT RawMaterials - Developing raw materials into a major strength for Europe">
            <a:extLst>
              <a:ext uri="{FF2B5EF4-FFF2-40B4-BE49-F238E27FC236}">
                <a16:creationId xmlns:a16="http://schemas.microsoft.com/office/drawing/2014/main" id="{5B53332E-E499-3FA7-CF37-FD83DB957EE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0420"/>
          <a:stretch/>
        </p:blipFill>
        <p:spPr bwMode="auto">
          <a:xfrm>
            <a:off x="4837785" y="5851511"/>
            <a:ext cx="2304695" cy="6254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IT RawMaterials - Developing raw materials into a major strength for Europe">
            <a:extLst>
              <a:ext uri="{FF2B5EF4-FFF2-40B4-BE49-F238E27FC236}">
                <a16:creationId xmlns:a16="http://schemas.microsoft.com/office/drawing/2014/main" id="{ED1FADAE-0C4F-4945-2DBC-4495A3B1061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9417"/>
          <a:stretch/>
        </p:blipFill>
        <p:spPr bwMode="auto">
          <a:xfrm>
            <a:off x="9470571" y="198954"/>
            <a:ext cx="2327028"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Force - Crunchbase Investor Profile &amp; Investments">
            <a:extLst>
              <a:ext uri="{FF2B5EF4-FFF2-40B4-BE49-F238E27FC236}">
                <a16:creationId xmlns:a16="http://schemas.microsoft.com/office/drawing/2014/main" id="{AD8D9682-0000-70FF-2FCA-84C6FB62EC5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8219" y="5986386"/>
            <a:ext cx="1860857" cy="5179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B4429031-AA73-C26D-358C-2480A3FD53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3034" y="5806439"/>
            <a:ext cx="901672" cy="857327"/>
          </a:xfrm>
          <a:prstGeom prst="rect">
            <a:avLst/>
          </a:prstGeom>
        </p:spPr>
      </p:pic>
      <p:sp>
        <p:nvSpPr>
          <p:cNvPr id="20" name="Rectangle 19">
            <a:extLst>
              <a:ext uri="{FF2B5EF4-FFF2-40B4-BE49-F238E27FC236}">
                <a16:creationId xmlns:a16="http://schemas.microsoft.com/office/drawing/2014/main" id="{654BD6F8-1414-3E35-EFA3-295614BC419D}"/>
              </a:ext>
            </a:extLst>
          </p:cNvPr>
          <p:cNvSpPr/>
          <p:nvPr/>
        </p:nvSpPr>
        <p:spPr>
          <a:xfrm>
            <a:off x="1852880" y="1825675"/>
            <a:ext cx="8563660" cy="707886"/>
          </a:xfrm>
          <a:prstGeom prst="rect">
            <a:avLst/>
          </a:prstGeom>
        </p:spPr>
        <p:txBody>
          <a:bodyPr wrap="square">
            <a:spAutoFit/>
          </a:bodyPr>
          <a:lstStyle/>
          <a:p>
            <a:pPr algn="ctr"/>
            <a:r>
              <a:rPr lang="en-GB" sz="2000" b="1" dirty="0"/>
              <a:t>Customer Relationship Management (CRM) Systems - Functions and Classification</a:t>
            </a:r>
            <a:endParaRPr lang="bg-BG" sz="2000" b="1" dirty="0"/>
          </a:p>
        </p:txBody>
      </p:sp>
      <p:pic>
        <p:nvPicPr>
          <p:cNvPr id="3" name="Picture 2" descr="A red rectangle with white text&#10;&#10;Description automatically generated">
            <a:extLst>
              <a:ext uri="{FF2B5EF4-FFF2-40B4-BE49-F238E27FC236}">
                <a16:creationId xmlns:a16="http://schemas.microsoft.com/office/drawing/2014/main" id="{82F33D6E-4D21-454F-1FC4-CF286B73CE4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1041" y="5905441"/>
            <a:ext cx="1527439" cy="679869"/>
          </a:xfrm>
          <a:prstGeom prst="rect">
            <a:avLst/>
          </a:prstGeom>
        </p:spPr>
      </p:pic>
      <p:pic>
        <p:nvPicPr>
          <p:cNvPr id="1026" name="Picture 2">
            <a:extLst>
              <a:ext uri="{FF2B5EF4-FFF2-40B4-BE49-F238E27FC236}">
                <a16:creationId xmlns:a16="http://schemas.microsoft.com/office/drawing/2014/main" id="{09A56BD9-998C-D418-6328-5C60FEDD3C5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1614"/>
          <a:stretch/>
        </p:blipFill>
        <p:spPr bwMode="auto">
          <a:xfrm>
            <a:off x="8832947" y="226612"/>
            <a:ext cx="752258" cy="697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887739F-BC77-B9DD-F578-D72DDC29DB6F}"/>
              </a:ext>
            </a:extLst>
          </p:cNvPr>
          <p:cNvSpPr txBox="1"/>
          <p:nvPr/>
        </p:nvSpPr>
        <p:spPr>
          <a:xfrm>
            <a:off x="1332064" y="6431421"/>
            <a:ext cx="821059" cy="215444"/>
          </a:xfrm>
          <a:prstGeom prst="rect">
            <a:avLst/>
          </a:prstGeom>
          <a:noFill/>
        </p:spPr>
        <p:txBody>
          <a:bodyPr wrap="none" rtlCol="0">
            <a:spAutoFit/>
          </a:bodyPr>
          <a:lstStyle/>
          <a:p>
            <a:r>
              <a:rPr lang="nb-NO" sz="800" b="1" dirty="0" err="1">
                <a:latin typeface="Cambria" panose="02040503050406030204" pitchFamily="18" charset="0"/>
                <a:ea typeface="Cambria" panose="02040503050406030204" pitchFamily="18" charset="0"/>
              </a:rPr>
              <a:t>CloudEARTHi</a:t>
            </a:r>
            <a:endParaRPr lang="nb-NO" sz="800" b="1"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4F9065FE-AA87-DF2F-9FDF-591D5B1766EB}"/>
              </a:ext>
            </a:extLst>
          </p:cNvPr>
          <p:cNvPicPr>
            <a:picLocks noChangeAspect="1"/>
          </p:cNvPicPr>
          <p:nvPr/>
        </p:nvPicPr>
        <p:blipFill>
          <a:blip r:embed="rId12"/>
          <a:stretch>
            <a:fillRect/>
          </a:stretch>
        </p:blipFill>
        <p:spPr>
          <a:xfrm>
            <a:off x="3391272" y="2564295"/>
            <a:ext cx="5486876" cy="3029975"/>
          </a:xfrm>
          <a:prstGeom prst="rect">
            <a:avLst/>
          </a:prstGeom>
        </p:spPr>
      </p:pic>
    </p:spTree>
    <p:extLst>
      <p:ext uri="{BB962C8B-B14F-4D97-AF65-F5344CB8AC3E}">
        <p14:creationId xmlns:p14="http://schemas.microsoft.com/office/powerpoint/2010/main" val="658068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1255</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MyriadPro-Regular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 Marinov</dc:creator>
  <cp:lastModifiedBy>гл.ас. Весела Борисова Дичева</cp:lastModifiedBy>
  <cp:revision>54</cp:revision>
  <cp:lastPrinted>2023-10-04T07:40:00Z</cp:lastPrinted>
  <dcterms:created xsi:type="dcterms:W3CDTF">2022-05-16T15:57:55Z</dcterms:created>
  <dcterms:modified xsi:type="dcterms:W3CDTF">2024-02-13T13:50:52Z</dcterms:modified>
</cp:coreProperties>
</file>