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6" r:id="rId2"/>
    <p:sldId id="295" r:id="rId3"/>
    <p:sldId id="299" r:id="rId4"/>
    <p:sldId id="301" r:id="rId5"/>
    <p:sldId id="303" r:id="rId6"/>
    <p:sldId id="302" r:id="rId7"/>
    <p:sldId id="313" r:id="rId8"/>
    <p:sldId id="314" r:id="rId9"/>
    <p:sldId id="315" r:id="rId10"/>
    <p:sldId id="318" r:id="rId11"/>
    <p:sldId id="319" r:id="rId12"/>
    <p:sldId id="320" r:id="rId13"/>
    <p:sldId id="321" r:id="rId14"/>
    <p:sldId id="316" r:id="rId15"/>
    <p:sldId id="317" r:id="rId16"/>
    <p:sldId id="300" r:id="rId17"/>
    <p:sldId id="307" r:id="rId18"/>
    <p:sldId id="323" r:id="rId19"/>
    <p:sldId id="324" r:id="rId20"/>
    <p:sldId id="322" r:id="rId21"/>
    <p:sldId id="298" r:id="rId22"/>
    <p:sldId id="294" r:id="rId23"/>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F3"/>
    <a:srgbClr val="DEF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24" autoAdjust="0"/>
  </p:normalViewPr>
  <p:slideViewPr>
    <p:cSldViewPr snapToGrid="0">
      <p:cViewPr varScale="1">
        <p:scale>
          <a:sx n="82" d="100"/>
          <a:sy n="82" d="100"/>
        </p:scale>
        <p:origin x="62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bg-BG"/>
          </a:p>
        </p:txBody>
      </p:sp>
      <p:sp>
        <p:nvSpPr>
          <p:cNvPr id="3" name="Date Placeholder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D04CD4E6-3EF5-4FD6-B2F1-F47DEB34F85D}" type="datetimeFigureOut">
              <a:rPr lang="bg-BG" smtClean="0"/>
              <a:pPr/>
              <a:t>13.2.2024 г.</a:t>
            </a:fld>
            <a:endParaRPr lang="bg-BG"/>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bg-BG"/>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bg-BG"/>
          </a:p>
        </p:txBody>
      </p:sp>
      <p:sp>
        <p:nvSpPr>
          <p:cNvPr id="7" name="Slide Number Placeholder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1A5636EE-ACFA-4813-AF28-2FD4951800DD}" type="slidenum">
              <a:rPr lang="bg-BG" smtClean="0"/>
              <a:pPr/>
              <a:t>‹#›</a:t>
            </a:fld>
            <a:endParaRPr lang="bg-BG"/>
          </a:p>
        </p:txBody>
      </p:sp>
    </p:spTree>
    <p:extLst>
      <p:ext uri="{BB962C8B-B14F-4D97-AF65-F5344CB8AC3E}">
        <p14:creationId xmlns:p14="http://schemas.microsoft.com/office/powerpoint/2010/main" val="39369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bg-B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bg-BG"/>
          </a:p>
        </p:txBody>
      </p:sp>
      <p:sp>
        <p:nvSpPr>
          <p:cNvPr id="4" name="Date Placeholder 3"/>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319428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185603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bg-B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267130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23290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bg-B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80452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Date Placeholder 4"/>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277573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bg-B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Date Placeholder 6"/>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288770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Date Placeholder 2"/>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59692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86970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127580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523126-083B-44BB-A5EC-A0ABFC47F430}" type="datetimeFigureOut">
              <a:rPr lang="bg-BG" smtClean="0"/>
              <a:pPr/>
              <a:t>13.2.2024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8CF3B803-6F90-4506-A87C-4ED77BBCF764}" type="slidenum">
              <a:rPr lang="bg-BG" smtClean="0"/>
              <a:pPr/>
              <a:t>‹#›</a:t>
            </a:fld>
            <a:endParaRPr lang="bg-BG"/>
          </a:p>
        </p:txBody>
      </p:sp>
    </p:spTree>
    <p:extLst>
      <p:ext uri="{BB962C8B-B14F-4D97-AF65-F5344CB8AC3E}">
        <p14:creationId xmlns:p14="http://schemas.microsoft.com/office/powerpoint/2010/main" val="886322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bg-B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23126-083B-44BB-A5EC-A0ABFC47F430}" type="datetimeFigureOut">
              <a:rPr lang="bg-BG" smtClean="0"/>
              <a:pPr/>
              <a:t>13.2.2024 г.</a:t>
            </a:fld>
            <a:endParaRPr lang="bg-B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B803-6F90-4506-A87C-4ED77BBCF764}" type="slidenum">
              <a:rPr lang="bg-BG" smtClean="0"/>
              <a:pPr/>
              <a:t>‹#›</a:t>
            </a:fld>
            <a:endParaRPr lang="bg-BG"/>
          </a:p>
        </p:txBody>
      </p:sp>
    </p:spTree>
    <p:extLst>
      <p:ext uri="{BB962C8B-B14F-4D97-AF65-F5344CB8AC3E}">
        <p14:creationId xmlns:p14="http://schemas.microsoft.com/office/powerpoint/2010/main" val="3397369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mooc.cloudearthi.com/course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5.png"/><Relationship Id="rId12"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sp>
        <p:nvSpPr>
          <p:cNvPr id="18" name="Rectangle 17"/>
          <p:cNvSpPr/>
          <p:nvPr/>
        </p:nvSpPr>
        <p:spPr>
          <a:xfrm>
            <a:off x="1243585" y="2570380"/>
            <a:ext cx="10136878" cy="2677656"/>
          </a:xfrm>
          <a:prstGeom prst="rect">
            <a:avLst/>
          </a:prstGeom>
        </p:spPr>
        <p:txBody>
          <a:bodyPr wrap="none">
            <a:spAutoFit/>
          </a:bodyPr>
          <a:lstStyle/>
          <a:p>
            <a:pPr algn="ctr"/>
            <a:r>
              <a:rPr lang="en-US" sz="2400" b="1" dirty="0">
                <a:latin typeface="MyriadPro-Regular"/>
              </a:rPr>
              <a:t>Project: </a:t>
            </a:r>
            <a:r>
              <a:rPr lang="en-US" sz="2400" dirty="0" err="1">
                <a:latin typeface="MyriadPro-Regular"/>
              </a:rPr>
              <a:t>SEEDPlus</a:t>
            </a:r>
            <a:r>
              <a:rPr lang="en-US" sz="2400" dirty="0">
                <a:latin typeface="MyriadPro-Regular"/>
              </a:rPr>
              <a:t>,</a:t>
            </a:r>
            <a:r>
              <a:rPr lang="en-US" sz="2400" b="1" dirty="0">
                <a:latin typeface="MyriadPro-Regular"/>
              </a:rPr>
              <a:t> </a:t>
            </a:r>
            <a:r>
              <a:rPr lang="en-US" sz="2400" dirty="0">
                <a:latin typeface="MyriadPro-Regular"/>
              </a:rPr>
              <a:t>Strengthening Entrepreneurial Ecosystem Development</a:t>
            </a:r>
          </a:p>
          <a:p>
            <a:pPr algn="ctr"/>
            <a:endParaRPr lang="en-US" dirty="0">
              <a:latin typeface="MyriadPro-Regular"/>
            </a:endParaRPr>
          </a:p>
          <a:p>
            <a:pPr algn="ctr"/>
            <a:r>
              <a:rPr lang="en-US" sz="2800" b="1" dirty="0"/>
              <a:t>Topic 5:</a:t>
            </a:r>
            <a:r>
              <a:rPr lang="bg-BG" sz="2800" b="1" dirty="0"/>
              <a:t> </a:t>
            </a:r>
            <a:r>
              <a:rPr lang="en-US" sz="2800" b="1" dirty="0"/>
              <a:t>Distribution channels</a:t>
            </a:r>
          </a:p>
          <a:p>
            <a:pPr algn="ctr"/>
            <a:endParaRPr lang="en-US" sz="2800" b="1" dirty="0"/>
          </a:p>
          <a:p>
            <a:pPr algn="ctr"/>
            <a:r>
              <a:rPr lang="en-US" sz="2400" b="1" dirty="0"/>
              <a:t>Developed by </a:t>
            </a:r>
            <a:r>
              <a:rPr lang="en-US" sz="2400" b="1" dirty="0" err="1"/>
              <a:t>Mihail</a:t>
            </a:r>
            <a:r>
              <a:rPr lang="en-US" sz="2400" b="1" dirty="0"/>
              <a:t> </a:t>
            </a:r>
            <a:r>
              <a:rPr lang="en-US" sz="2400" b="1" dirty="0" err="1"/>
              <a:t>Ivanov</a:t>
            </a:r>
            <a:r>
              <a:rPr lang="en-US" sz="2400" b="1" dirty="0"/>
              <a:t>, PhD</a:t>
            </a:r>
          </a:p>
          <a:p>
            <a:pPr algn="ctr"/>
            <a:endParaRPr lang="en-US" sz="2800" b="1" dirty="0"/>
          </a:p>
          <a:p>
            <a:endParaRPr lang="bg-BG" dirty="0"/>
          </a:p>
        </p:txBody>
      </p:sp>
      <p:sp>
        <p:nvSpPr>
          <p:cNvPr id="20" name="Rectangle 19"/>
          <p:cNvSpPr/>
          <p:nvPr/>
        </p:nvSpPr>
        <p:spPr>
          <a:xfrm>
            <a:off x="2508068" y="1668920"/>
            <a:ext cx="7856220" cy="830997"/>
          </a:xfrm>
          <a:prstGeom prst="rect">
            <a:avLst/>
          </a:prstGeom>
        </p:spPr>
        <p:txBody>
          <a:bodyPr wrap="square">
            <a:spAutoFit/>
          </a:bodyPr>
          <a:lstStyle/>
          <a:p>
            <a:pPr algn="ctr"/>
            <a:r>
              <a:rPr lang="en-US" sz="4800" b="1" dirty="0">
                <a:latin typeface="MyriadPro-Regular"/>
              </a:rPr>
              <a:t>Venture Creation Course</a:t>
            </a:r>
            <a:endParaRPr lang="bg-BG" sz="4800" b="1" dirty="0"/>
          </a:p>
        </p:txBody>
      </p:sp>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5702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D652547C-75F5-9D1B-3F15-E868E7F312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8AF7E0-59F3-34BB-BDB5-EEC2CF54E599}"/>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3C8E993C-560F-3303-64BC-010E3938A6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EF1BB5-77A6-332F-7EEC-7BE02B754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344A2D9D-19F6-52D3-A5F2-C662D4C036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8019DE6A-0E00-3089-C846-06AF73F49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5C2A8F0-7BD1-0335-493A-40EAC4340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9A0070E6-97FD-BAB6-8633-EEE3B84E562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41A46FC5-D089-C29C-417F-ACD5ACB4C0B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C18D01EB-3AEC-92E7-1BE0-1935250AD7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A1E6DDD-43CC-226E-7AE0-25FAA8221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9F96273A-0F08-EA98-383C-A3AAE19C0F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8FDFD6E2-7F81-8E11-4DEF-6952DE5BA32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8C52B-BFFD-4186-99A2-A217E86BECB3}"/>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A4A907F7-5060-4122-F48A-5960843A21DA}"/>
              </a:ext>
            </a:extLst>
          </p:cNvPr>
          <p:cNvSpPr txBox="1"/>
          <p:nvPr/>
        </p:nvSpPr>
        <p:spPr>
          <a:xfrm>
            <a:off x="224245" y="1349574"/>
            <a:ext cx="11743509" cy="3144194"/>
          </a:xfrm>
          <a:prstGeom prst="rect">
            <a:avLst/>
          </a:prstGeom>
          <a:noFill/>
        </p:spPr>
        <p:txBody>
          <a:bodyPr wrap="square" rtlCol="0">
            <a:spAutoFit/>
          </a:bodyPr>
          <a:lstStyle/>
          <a:p>
            <a:pPr algn="just">
              <a:lnSpc>
                <a:spcPct val="107000"/>
              </a:lnSpc>
              <a:spcAft>
                <a:spcPts val="800"/>
              </a:spcAft>
            </a:pPr>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Accumulation</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It involves creating a stock of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homogeneous goods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through which intermediaries overcome the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discrepancy between the produced and demanded quantities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In this way, transportation and processing become more efficient, supply to the market can be rhythmic, and production capacities can be fully utilized. For example, the production of new shoe collections begins long before the season for which they are intended. They are accumulated to meet increased demand during the peak of the season, which exceeds production capabilities. A specific example is storing agricultural products in specially built fruit storages.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Allocation</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is the division of formed large stocks into smaller units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 wholesaler has purchased and transported large quantities of goods at preferential prices, which he distributes among retailers. Profit plays a leading role - that is, the efficiency of the distribution channel's functioning.</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6814C8F0-3C02-0813-0C06-99B4448075A7}"/>
              </a:ext>
            </a:extLst>
          </p:cNvPr>
          <p:cNvPicPr>
            <a:picLocks noChangeAspect="1"/>
          </p:cNvPicPr>
          <p:nvPr/>
        </p:nvPicPr>
        <p:blipFill>
          <a:blip r:embed="rId12"/>
          <a:stretch>
            <a:fillRect/>
          </a:stretch>
        </p:blipFill>
        <p:spPr>
          <a:xfrm>
            <a:off x="8182947" y="4098690"/>
            <a:ext cx="3614652" cy="1743799"/>
          </a:xfrm>
          <a:prstGeom prst="rect">
            <a:avLst/>
          </a:prstGeom>
        </p:spPr>
      </p:pic>
    </p:spTree>
    <p:extLst>
      <p:ext uri="{BB962C8B-B14F-4D97-AF65-F5344CB8AC3E}">
        <p14:creationId xmlns:p14="http://schemas.microsoft.com/office/powerpoint/2010/main" val="83825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CCFD6644-0AFD-E11D-8008-1D43022894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01839D-8DD6-A4D6-BB5E-F761E499DA86}"/>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97F2EBE5-A3DD-CC66-B509-952635C89C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1F343E-08A4-BE75-B739-F5607B964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A8168CAE-328F-8544-758F-BB1A757F1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4090FEBA-550A-8CBE-31E9-B39D01FC9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5993AD-6E5F-84DF-6CA1-211198D2EE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2093CF7C-8022-58F9-4867-4BC5A649F09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BEA07F05-46B7-9797-BE0D-DC627C0491D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1928C774-8074-2921-1BC4-B003D92261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705E92C-DE91-8484-E14B-2F0F4E51B3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57454584-D014-B600-65F5-F396CA8E8F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E56C7090-CE23-F815-DA75-43B2F5EBD8E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1282AE-FFC9-8084-BC7F-75959A78676D}"/>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4CA11529-B4B6-1006-CFFD-99D9546D751D}"/>
              </a:ext>
            </a:extLst>
          </p:cNvPr>
          <p:cNvSpPr txBox="1"/>
          <p:nvPr/>
        </p:nvSpPr>
        <p:spPr>
          <a:xfrm>
            <a:off x="273975" y="1267252"/>
            <a:ext cx="11743509" cy="2554545"/>
          </a:xfrm>
          <a:prstGeom prst="rect">
            <a:avLst/>
          </a:prstGeom>
          <a:noFill/>
        </p:spPr>
        <p:txBody>
          <a:bodyPr wrap="square" rtlCol="0">
            <a:spAutoFit/>
          </a:bodyPr>
          <a:lstStyle/>
          <a:p>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Assorting</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is the process of combining goods that the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buyer would like to receive in one place</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n-GB" sz="2000" kern="0" dirty="0">
                <a:effectLst/>
                <a:latin typeface="Calibri" panose="020F0502020204030204" pitchFamily="34" charset="0"/>
                <a:ea typeface="Calibri" panose="020F0502020204030204" pitchFamily="34" charset="0"/>
                <a:cs typeface="Times New Roman" panose="02020603050405020304" pitchFamily="18" charset="0"/>
              </a:rPr>
              <a:t>For example, the dairy product stands at large grocery stores offer homogeneous products from different manufacturers with specific taste qualities, different packaging, and presentation. The variety of goods offered in one retail store must correspond to its size and the tastes of the buyers. For example, a small neighbourhood grocery store may have a relatively limited assortment because it serves regular customers whose preferences are known. A large store located in a central location must have a wide range of products to meet the requirements of the intensive flow of both regular and occasional visitors with different purchasing capabilities and consumer habits. </a:t>
            </a:r>
            <a:endParaRPr lang="en-US" sz="2000" dirty="0"/>
          </a:p>
        </p:txBody>
      </p:sp>
      <p:pic>
        <p:nvPicPr>
          <p:cNvPr id="5" name="Картина 4">
            <a:extLst>
              <a:ext uri="{FF2B5EF4-FFF2-40B4-BE49-F238E27FC236}">
                <a16:creationId xmlns:a16="http://schemas.microsoft.com/office/drawing/2014/main" id="{CF6628EB-07BB-0725-BE1C-0E30820F9D37}"/>
              </a:ext>
            </a:extLst>
          </p:cNvPr>
          <p:cNvPicPr>
            <a:picLocks noChangeAspect="1"/>
          </p:cNvPicPr>
          <p:nvPr/>
        </p:nvPicPr>
        <p:blipFill>
          <a:blip r:embed="rId12"/>
          <a:stretch>
            <a:fillRect/>
          </a:stretch>
        </p:blipFill>
        <p:spPr>
          <a:xfrm>
            <a:off x="4170785" y="3486179"/>
            <a:ext cx="3873430" cy="2142429"/>
          </a:xfrm>
          <a:prstGeom prst="rect">
            <a:avLst/>
          </a:prstGeom>
        </p:spPr>
      </p:pic>
    </p:spTree>
    <p:extLst>
      <p:ext uri="{BB962C8B-B14F-4D97-AF65-F5344CB8AC3E}">
        <p14:creationId xmlns:p14="http://schemas.microsoft.com/office/powerpoint/2010/main" val="245780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C1735271-D7DB-EAD5-49B2-C7267BF069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0AAF3A-3D1D-588A-3EDE-49A9FA2FA4AE}"/>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693B13C3-A36A-A22B-6442-A4DB609916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CB64338-BD72-C6F7-D0EE-52E2F6CBB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3DC3A4CC-3059-08B3-7BF5-07F76B14AC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FB1D60EE-E7CE-5159-EECF-952EF00FFA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A81A736-049C-94E1-5EDE-E412F91831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4E915219-736D-CB62-D29A-9EE6A64025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A1999ACE-AEEC-B57E-5C9B-A4BAB10BB57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8D2D7268-2028-6177-B6EC-9A0EF43E1F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C2ED396-1FF7-51E7-4E7B-E50D46B863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B9E91506-3099-1BF3-F19B-A061A4DB2A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B2DAD074-5F96-93B9-9AC0-C8D93549A0F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A3A44C-8AC8-765D-276B-64AEBEDF77B8}"/>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AF7902CA-95F4-7A13-697F-09E46976588E}"/>
              </a:ext>
            </a:extLst>
          </p:cNvPr>
          <p:cNvSpPr txBox="1"/>
          <p:nvPr/>
        </p:nvSpPr>
        <p:spPr>
          <a:xfrm>
            <a:off x="224971" y="1267252"/>
            <a:ext cx="11743509" cy="4041106"/>
          </a:xfrm>
          <a:prstGeom prst="rect">
            <a:avLst/>
          </a:prstGeom>
          <a:noFill/>
        </p:spPr>
        <p:txBody>
          <a:bodyPr wrap="square" rtlCol="0">
            <a:spAutoFit/>
          </a:bodyPr>
          <a:lstStyle/>
          <a:p>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Organization and Management of Distribution Channels</a:t>
            </a: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Managing distribution channels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is not an easy task.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Competition and the pursuit of efficiency are driving forces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for creating increasingly sophisticated forms of distribution channels. There is no universal organization of a distribution channel that works equally well for all types of goods and all markets, but there are certain principles whose understanding can facilitate the choice of an appropriate channel and support its smooth operation.</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kern="0" dirty="0">
                <a:effectLst/>
                <a:latin typeface="Calibri" panose="020F0502020204030204" pitchFamily="34" charset="0"/>
                <a:ea typeface="Calibri" panose="020F0502020204030204" pitchFamily="34" charset="0"/>
                <a:cs typeface="Times New Roman" panose="02020603050405020304" pitchFamily="18" charset="0"/>
              </a:rPr>
              <a:t>The main points worthy of attention regarding the organization and management of distribution channels are:</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Market coverage selection;</a:t>
            </a: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Utilization of opportunities for vertical and horizontal integration in the channel;</a:t>
            </a: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Collaboration among channel participants.</a:t>
            </a: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18087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C0DE579E-54CD-59D3-83A3-9BA12A297F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E4FB04-8132-8AF2-D2F2-5B0459ACB0E5}"/>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1EE61A45-9A0B-6DFB-04E3-72356E2ABE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D3A0A76-D591-5B07-2A7B-F65942C6B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BCEDCD28-83D8-E186-B226-5DE5B1CF9D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97F70DD7-3A79-181C-94A1-6455A7782A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C1C280D-EEC9-832D-C41C-627C35829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8F9C6587-2FC1-0899-3D50-9CC566C1B1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DEC51139-3BDF-F68B-9444-2A25682E2C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587E52EE-0FAD-91A2-B803-A8BCF6BD43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CEBE43B-EA01-688A-FE8D-873B83024A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346B47B2-F073-5D9A-07AA-25FB4597D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2157EE24-7B74-DE6B-E7E9-8D3060C227E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6B9EE-307B-434E-1CBE-AA0F3E8F379C}"/>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6E2A517E-781E-5EFF-F1FE-9F515CC674DF}"/>
              </a:ext>
            </a:extLst>
          </p:cNvPr>
          <p:cNvSpPr txBox="1"/>
          <p:nvPr/>
        </p:nvSpPr>
        <p:spPr>
          <a:xfrm>
            <a:off x="80966" y="1211157"/>
            <a:ext cx="11887514" cy="4140429"/>
          </a:xfrm>
          <a:prstGeom prst="rect">
            <a:avLst/>
          </a:prstGeom>
          <a:noFill/>
        </p:spPr>
        <p:txBody>
          <a:bodyPr wrap="square" rtlCol="0">
            <a:spAutoFit/>
          </a:bodyPr>
          <a:lstStyle/>
          <a:p>
            <a:pPr algn="just">
              <a:lnSpc>
                <a:spcPct val="107000"/>
              </a:lnSpc>
              <a:spcAft>
                <a:spcPts val="800"/>
              </a:spcAft>
            </a:pPr>
            <a:r>
              <a:rPr lang="en-GB" sz="19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Market coverage</a:t>
            </a:r>
            <a:r>
              <a:rPr lang="en-GB" sz="1900" b="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in practice means the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number and type of sales points available to the channel</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The three characteristic levels of market coverage are: intensive, selective, and exclusive distribution.</a:t>
            </a:r>
            <a:endParaRPr lang="bg-BG"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900" kern="0" dirty="0">
                <a:effectLst/>
                <a:latin typeface="Calibri" panose="020F0502020204030204" pitchFamily="34" charset="0"/>
                <a:ea typeface="Calibri" panose="020F0502020204030204" pitchFamily="34" charset="0"/>
                <a:cs typeface="Times New Roman" panose="02020603050405020304" pitchFamily="18" charset="0"/>
              </a:rPr>
              <a:t>Intensive distribution is typical for "convenience" goods, which are purchased frequently, and for consumers, it is most important for them to be nearby and available at all times. These are basic groceries, cigarettes, and alcohol. They are offered in a large number of retail outlets, and the main condition for successful sales is availability.</a:t>
            </a:r>
            <a:endParaRPr lang="bg-BG"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9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Selective distribution</a:t>
            </a:r>
            <a:r>
              <a:rPr lang="en-GB" sz="1900" b="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is used for goods that are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purchased less frequently and have a higher price</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Consumers are willing to spend more time comparing and researching them. For these products, instructions for use and warranty cards are provided, and the personnel selling them must have special knowledge about safety techniques and the specific advantages of the product. Examples include household appliances, furniture, and computers.</a:t>
            </a:r>
            <a:endParaRPr lang="bg-BG"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9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Exclusive distribution</a:t>
            </a:r>
            <a:r>
              <a:rPr lang="en-GB" sz="1900" b="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is a method of offering products through a specialized outlet covering a relatively large territorial area</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It can be applied to complex and rarely sought-after items – for example, agricultural machinery, medical equipment, etc. The choice of market coverage largely determines the structure of the distribution channel.</a:t>
            </a:r>
            <a:endParaRPr lang="bg-BG"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9236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52AB735E-3F10-BFB4-23A0-F37CB5336BE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ADEEE6-71D1-91E2-7E7A-9B48167613C6}"/>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6E27D45D-D800-8D3A-3B74-8845427D2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CA81F3-63EC-56AC-BDE3-B75ADFAEA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82647F7C-FF7B-89E6-E2C4-A784B6D679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F828A4B0-22C1-BC36-6325-17B88E08ED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702769C-A1FA-32B1-72B2-FE8F7230D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8D7D0342-5A29-1FF0-E822-704B15B8DF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E8372155-F8D5-DFA5-C4C8-B11DC3F7081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016A8572-A7D9-F785-FEFA-2BD66DE962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C335908-94FA-09B1-D680-CDC77ABA60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AAAB0ECF-9AB1-7437-77FD-EFCC521E09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0AC5B3C3-5473-184D-C79C-6A91A30E093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BE6407-E3CD-6A5B-B7FD-55502E2335CE}"/>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5A6107A4-4A7F-30B7-9A5D-A4DDB2B27817}"/>
              </a:ext>
            </a:extLst>
          </p:cNvPr>
          <p:cNvSpPr txBox="1"/>
          <p:nvPr/>
        </p:nvSpPr>
        <p:spPr>
          <a:xfrm>
            <a:off x="273975" y="1267252"/>
            <a:ext cx="11743509" cy="3905428"/>
          </a:xfrm>
          <a:prstGeom prst="rect">
            <a:avLst/>
          </a:prstGeom>
          <a:noFill/>
        </p:spPr>
        <p:txBody>
          <a:bodyPr wrap="square" rtlCol="0">
            <a:spAutoFit/>
          </a:bodyPr>
          <a:lstStyle/>
          <a:p>
            <a:pPr algn="just">
              <a:lnSpc>
                <a:spcPct val="107000"/>
              </a:lnSpc>
              <a:spcAft>
                <a:spcPts val="800"/>
              </a:spcAft>
            </a:pPr>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Channel integration</a:t>
            </a:r>
            <a:r>
              <a:rPr lang="en-GB" sz="2000" b="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is driven by the desire to synchronize the work of individual links in it to eliminate unnecessary costs and ensure unity of interests. </a:t>
            </a: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The main forms of vertical channel integration are: corporate, administrative, and contractual</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Corporate integration is based on unified ownership. For example, the manufacturer owns the stores where its products are sold. Administrative integration is based on an informal agreement between channel participants for a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unified strategy and cooperation</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In the contractual form, the relationships between channel participants are regulated by signing an agreement.</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Horizontal integration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among equal participants in the channel is also possible, for example,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the consolidation of retailers or wholesalers into industry organizations.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This allows them to jointly bear some marketing costs, provide mutual assistance in accounting – optimizing inventory volume, or jointly using transportation and warehouse facilities.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14C1737F-9728-6C74-44F3-5365975BEF0C}"/>
              </a:ext>
            </a:extLst>
          </p:cNvPr>
          <p:cNvPicPr>
            <a:picLocks noChangeAspect="1"/>
          </p:cNvPicPr>
          <p:nvPr/>
        </p:nvPicPr>
        <p:blipFill>
          <a:blip r:embed="rId12"/>
          <a:stretch>
            <a:fillRect/>
          </a:stretch>
        </p:blipFill>
        <p:spPr>
          <a:xfrm>
            <a:off x="5383764" y="4808275"/>
            <a:ext cx="2481942" cy="1040830"/>
          </a:xfrm>
          <a:prstGeom prst="rect">
            <a:avLst/>
          </a:prstGeom>
        </p:spPr>
      </p:pic>
    </p:spTree>
    <p:extLst>
      <p:ext uri="{BB962C8B-B14F-4D97-AF65-F5344CB8AC3E}">
        <p14:creationId xmlns:p14="http://schemas.microsoft.com/office/powerpoint/2010/main" val="67603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873F6579-58AF-A630-8F7E-62E5619975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EC5226-A6F1-67C5-6248-07ED970E0035}"/>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3A77C135-4BF4-83A8-2CFE-A1BEB8927D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866F800-28EA-8AFE-7769-33B07F4FF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76474B52-EC9E-E54C-4D25-B333A73CD6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81D540D1-50F4-BEDE-B1E9-3D29C5A8D0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72945C8-12DA-B0FA-5EC6-1AB8DB9EB1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DECB1958-7A37-8CA2-0C3F-0BE238443CA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355C1D7E-414D-B2ED-4C27-78ECD3D97BB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612CE874-51FA-3B8D-AD32-D61954C163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D8F761E-3949-C203-5756-ECE02C5DB7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B7A0DE37-B9F0-4A9B-4A9E-47638B230F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FA18634B-2F3E-E7F5-973C-95B4AA110B7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77368A-ADB9-B579-FAF1-90230350A3D9}"/>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B223720-08F3-19AD-809D-758C059D5E86}"/>
              </a:ext>
            </a:extLst>
          </p:cNvPr>
          <p:cNvSpPr txBox="1"/>
          <p:nvPr/>
        </p:nvSpPr>
        <p:spPr>
          <a:xfrm>
            <a:off x="118377" y="1102290"/>
            <a:ext cx="11743509" cy="4770537"/>
          </a:xfrm>
          <a:prstGeom prst="rect">
            <a:avLst/>
          </a:prstGeom>
          <a:noFill/>
        </p:spPr>
        <p:txBody>
          <a:bodyPr wrap="square" rtlCol="0">
            <a:spAutoFit/>
          </a:bodyPr>
          <a:lstStyle/>
          <a:p>
            <a:pPr algn="just"/>
            <a:r>
              <a:rPr lang="en-GB" sz="19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Cooperation among participants</a:t>
            </a:r>
            <a:r>
              <a:rPr lang="en-GB" sz="1900" b="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in the distribution channel</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is no longer just an ethical principle but also a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survival strategy and a condition for prosperity</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Cooperation and goodwill can be established if each participant in the channel knows what is expected of them and strives to be fair. For example, the wholesaler expects the manufacturer to maintain effective quality control, periodically update the product, and inform them about upcoming changes. The retailer expects the wholesaler to provide regularity in deliveries and a suitable assortment. The wholesaler expects the retailer to regularly pay for deliveries and to be loyal to them by not stocking similar goods from other wholesalers. The pursuit of maximizing profits sometimes leads to violations that create conflicts. For example, retailers try to bypass wholesalers by connecting directly with manufacturers, or manufacturers engage in direct sales, thus eliminating intermediary traders. Competition between retailers selling the same product in a market with a limited territorial scope is possible. The potential for such misunderstandings constantly exists, and various measures are taken to reduce it. For example, a manufacturer may direct different products to individual retailers in a specific area to prevent conflicts between them. A secure way to eliminate the threat of conflicts among channel distribution participants is by establishing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leadership within it</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a:t>
            </a:r>
            <a:r>
              <a:rPr lang="en-GB" sz="1900" b="1" kern="0" dirty="0">
                <a:effectLst/>
                <a:latin typeface="Calibri" panose="020F0502020204030204" pitchFamily="34" charset="0"/>
                <a:ea typeface="Calibri" panose="020F0502020204030204" pitchFamily="34" charset="0"/>
                <a:cs typeface="Times New Roman" panose="02020603050405020304" pitchFamily="18" charset="0"/>
              </a:rPr>
              <a:t>The leader dominates and sets the rules of operation</a:t>
            </a:r>
            <a:r>
              <a:rPr lang="en-GB" sz="1900" kern="0" dirty="0">
                <a:effectLst/>
                <a:latin typeface="Calibri" panose="020F0502020204030204" pitchFamily="34" charset="0"/>
                <a:ea typeface="Calibri" panose="020F0502020204030204" pitchFamily="34" charset="0"/>
                <a:cs typeface="Times New Roman" panose="02020603050405020304" pitchFamily="18" charset="0"/>
              </a:rPr>
              <a:t>, requiring not only willingness but also the ability to enforce their will on other channel participants. The methods of influencing other channel participants to adhere to established cooperation rules (such as trade discounts, sales areas, product assortment, etc.) can be conditionally divided into economic and non-economic.</a:t>
            </a:r>
            <a:endParaRPr lang="en-US" sz="1900" dirty="0"/>
          </a:p>
        </p:txBody>
      </p:sp>
    </p:spTree>
    <p:extLst>
      <p:ext uri="{BB962C8B-B14F-4D97-AF65-F5344CB8AC3E}">
        <p14:creationId xmlns:p14="http://schemas.microsoft.com/office/powerpoint/2010/main" val="2974358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82880" y="1227908"/>
            <a:ext cx="11743509" cy="3473515"/>
          </a:xfrm>
          <a:prstGeom prst="rect">
            <a:avLst/>
          </a:prstGeom>
          <a:noFill/>
        </p:spPr>
        <p:txBody>
          <a:bodyPr wrap="square" rtlCol="0">
            <a:spAutoFit/>
          </a:bodyPr>
          <a:lstStyle/>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Economic methods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of influence predominate since in a democratic and legal society, economic entities are free to determine their own priorities and strategies for their realization. Economic influence is exercised through control over resources, dominant market position, price setting, incentivizing through larger trade discounts, and credits for loyal channel participants. Among the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non-economic methods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of influence, expertise is noteworthy, based on special qualifications or technology necessary for the successful operation of the channel, and the power of authority wielded by industry organizations. </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Leadership in the channel</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can be assumed by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either the manufacturer, wholesaler, or retailer</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Typically, the fight for leadership involves a combination of methods (new technologies, consulting services, pricing tactics, providing credits, discounts, and privileges). The chances for different participants in the distribution channel to become leaders are largely determined by their economic power and adaptability.</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Corporate Taxes in Germany in 2023: Types, Filing Tax Return &amp; Benefits"/>
          <p:cNvPicPr>
            <a:picLocks noChangeAspect="1" noChangeArrowheads="1"/>
          </p:cNvPicPr>
          <p:nvPr/>
        </p:nvPicPr>
        <p:blipFill>
          <a:blip r:embed="rId12" cstate="print"/>
          <a:srcRect/>
          <a:stretch>
            <a:fillRect/>
          </a:stretch>
        </p:blipFill>
        <p:spPr bwMode="auto">
          <a:xfrm>
            <a:off x="5486401" y="4591126"/>
            <a:ext cx="2808513" cy="1380236"/>
          </a:xfrm>
          <a:prstGeom prst="rect">
            <a:avLst/>
          </a:prstGeom>
          <a:noFill/>
        </p:spPr>
      </p:pic>
    </p:spTree>
    <p:extLst>
      <p:ext uri="{BB962C8B-B14F-4D97-AF65-F5344CB8AC3E}">
        <p14:creationId xmlns:p14="http://schemas.microsoft.com/office/powerpoint/2010/main" val="159570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82880" y="1227908"/>
            <a:ext cx="11743509" cy="3158750"/>
          </a:xfrm>
          <a:prstGeom prst="rect">
            <a:avLst/>
          </a:prstGeom>
          <a:noFill/>
        </p:spPr>
        <p:txBody>
          <a:bodyPr wrap="square" rtlCol="0">
            <a:spAutoFit/>
          </a:bodyPr>
          <a:lstStyle/>
          <a:p>
            <a:pPr>
              <a:lnSpc>
                <a:spcPct val="107000"/>
              </a:lnSpc>
              <a:spcBef>
                <a:spcPts val="200"/>
              </a:spcBef>
            </a:pPr>
            <a:r>
              <a:rPr lang="en-GB" sz="2400" b="1" dirty="0">
                <a:solidFill>
                  <a:srgbClr val="2F5496"/>
                </a:solidFill>
                <a:effectLst/>
                <a:ea typeface="Times New Roman" panose="02020603050405020304" pitchFamily="18" charset="0"/>
                <a:cs typeface="Times New Roman" panose="02020603050405020304" pitchFamily="18" charset="0"/>
              </a:rPr>
              <a:t>Supporting Links</a:t>
            </a:r>
          </a:p>
          <a:p>
            <a:pPr algn="just">
              <a:lnSpc>
                <a:spcPct val="107000"/>
              </a:lnSpc>
              <a:spcBef>
                <a:spcPts val="200"/>
              </a:spcBef>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are usually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not part of a specific distribution channel</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They exist because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they provide services that support the functioning of distribution channels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and in principle, their activities can be undertaken by some of the channel members.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Such supporting links include transportation companies, insurance companies, advertising agencies, marketing research firms, public warehouses, and storage facilities.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 distinguishing feature of supporting links regarding direct channel participants is that they do not participate in transactions; they merely expedite and facilitate their execution without acquiring ownership rights over the goods or participating in decision-making regarding channel management.</a:t>
            </a:r>
          </a:p>
          <a:p>
            <a:pPr algn="just">
              <a:lnSpc>
                <a:spcPct val="107000"/>
              </a:lnSpc>
              <a:spcBef>
                <a:spcPts val="200"/>
              </a:spcBef>
            </a:pPr>
            <a:endParaRPr lang="bg-BG" sz="2000" b="1" dirty="0">
              <a:effectLst/>
              <a:ea typeface="Times New Roman" panose="02020603050405020304" pitchFamily="18" charset="0"/>
              <a:cs typeface="Times New Roman" panose="02020603050405020304" pitchFamily="18" charset="0"/>
            </a:endParaRPr>
          </a:p>
        </p:txBody>
      </p:sp>
      <p:pic>
        <p:nvPicPr>
          <p:cNvPr id="5" name="Картина 4">
            <a:extLst>
              <a:ext uri="{FF2B5EF4-FFF2-40B4-BE49-F238E27FC236}">
                <a16:creationId xmlns:a16="http://schemas.microsoft.com/office/drawing/2014/main" id="{3D033F31-9078-B9D0-5122-469BF59FF72F}"/>
              </a:ext>
            </a:extLst>
          </p:cNvPr>
          <p:cNvPicPr>
            <a:picLocks noChangeAspect="1"/>
          </p:cNvPicPr>
          <p:nvPr/>
        </p:nvPicPr>
        <p:blipFill>
          <a:blip r:embed="rId12"/>
          <a:stretch>
            <a:fillRect/>
          </a:stretch>
        </p:blipFill>
        <p:spPr>
          <a:xfrm>
            <a:off x="4539757" y="4004481"/>
            <a:ext cx="3335280" cy="1760510"/>
          </a:xfrm>
          <a:prstGeom prst="rect">
            <a:avLst/>
          </a:prstGeom>
        </p:spPr>
      </p:pic>
    </p:spTree>
    <p:extLst>
      <p:ext uri="{BB962C8B-B14F-4D97-AF65-F5344CB8AC3E}">
        <p14:creationId xmlns:p14="http://schemas.microsoft.com/office/powerpoint/2010/main" val="159570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5F357033-0E01-86F3-AF96-ABF73135AE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2A74D4-715F-D550-CDAB-FA97D54D86A8}"/>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E3A24D61-8CF1-33DF-CC80-F089F165EC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DF2B411-96F8-6EDB-AF12-027D4362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49DF1AE3-2769-FCF6-EB14-8667390F3A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5D33BFF4-7AE6-0460-8EAE-45CDE64669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49DED2D-D0A7-438C-230A-FAB8B3C287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FECEC3C1-6032-FF6A-7BC7-1E532E22225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4FCC49CD-982C-F2D3-24AA-9E4C8FE2C6D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D6468551-A5B1-4F04-908D-217D0665E7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D6FBE35-EDD8-699F-83AB-8514AE3588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1721369C-EDB4-B995-BFEB-2E478B0C99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66AA5CD-DC9E-0247-22E4-2FDD4E7E83A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AE1759-1A32-6182-E0E1-8DE9F319A23D}"/>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4F27E614-C3C9-1B93-414A-89BD896228F8}"/>
              </a:ext>
            </a:extLst>
          </p:cNvPr>
          <p:cNvSpPr txBox="1"/>
          <p:nvPr/>
        </p:nvSpPr>
        <p:spPr>
          <a:xfrm>
            <a:off x="182880" y="1227908"/>
            <a:ext cx="11743509" cy="3042821"/>
          </a:xfrm>
          <a:prstGeom prst="rect">
            <a:avLst/>
          </a:prstGeom>
          <a:noFill/>
        </p:spPr>
        <p:txBody>
          <a:bodyPr wrap="square" rtlCol="0">
            <a:spAutoFit/>
          </a:bodyPr>
          <a:lstStyle/>
          <a:p>
            <a:pPr algn="just">
              <a:lnSpc>
                <a:spcPct val="107000"/>
              </a:lnSpc>
              <a:spcAft>
                <a:spcPts val="800"/>
              </a:spcAft>
            </a:pPr>
            <a:r>
              <a:rPr lang="en-GB" sz="1800" b="1" i="1" kern="0" dirty="0">
                <a:effectLst/>
                <a:latin typeface="Calibri" panose="020F0502020204030204" pitchFamily="34" charset="0"/>
                <a:ea typeface="Calibri" panose="020F0502020204030204" pitchFamily="34" charset="0"/>
                <a:cs typeface="Times New Roman" panose="02020603050405020304" pitchFamily="18" charset="0"/>
              </a:rPr>
              <a:t>Public warehouses</a:t>
            </a:r>
            <a:r>
              <a:rPr lang="en-GB" sz="1800" b="1" kern="0" dirty="0">
                <a:effectLst/>
                <a:latin typeface="Calibri" panose="020F0502020204030204" pitchFamily="34" charset="0"/>
                <a:ea typeface="Calibri" panose="020F0502020204030204" pitchFamily="34" charset="0"/>
                <a:cs typeface="Times New Roman" panose="02020603050405020304" pitchFamily="18" charset="0"/>
              </a:rPr>
              <a:t> and storage </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facilities serve for the temporary storage of goods, processing, sorting, and packaging. They can be used for a fee for a specified period, eliminating the need for distribution channel participants (primarily manufacturers and wholesalers) to build their warehouses throughout the territory where they conduct placement activities. Such warehouses are usually used for transit goods or for deliveries over long distances where it is not profitable to transport small quantities rhythmically. In Bulgaria, such warehouse areas (open and closed) are offered by free trade zones operating in the cities of Burgas, Plovdiv, Ruse, Vidin, Dragoman, and </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Svilengrad</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Public refrigerators are mainly used for agricultural products that need to be prepared for export (raspberries, strawberries) or stored in good commercial condition for sale during the winter months (apples, grapes). In addition to storage and processing facilities, public warehouses and refrigerators provide security for goods and, in some cases, facilities for conducting transactions (rented offices, telephone, fax, customs services, exhibition halls, and tasting rooms).</a:t>
            </a:r>
            <a:endParaRPr lang="bg-BG"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15089448-F2BB-B987-F0E1-2D84987784BD}"/>
              </a:ext>
            </a:extLst>
          </p:cNvPr>
          <p:cNvPicPr>
            <a:picLocks noChangeAspect="1"/>
          </p:cNvPicPr>
          <p:nvPr/>
        </p:nvPicPr>
        <p:blipFill>
          <a:blip r:embed="rId12"/>
          <a:stretch>
            <a:fillRect/>
          </a:stretch>
        </p:blipFill>
        <p:spPr>
          <a:xfrm>
            <a:off x="5599813" y="4221749"/>
            <a:ext cx="3233134" cy="1784851"/>
          </a:xfrm>
          <a:prstGeom prst="rect">
            <a:avLst/>
          </a:prstGeom>
        </p:spPr>
      </p:pic>
    </p:spTree>
    <p:extLst>
      <p:ext uri="{BB962C8B-B14F-4D97-AF65-F5344CB8AC3E}">
        <p14:creationId xmlns:p14="http://schemas.microsoft.com/office/powerpoint/2010/main" val="3100533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BB76E38C-B852-416B-73C3-806C1EAB29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D8BDDB-9CF5-7FA6-36A9-FDA461D3E9F2}"/>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CF4DCECB-1962-A694-443F-68EDA25530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5A32510-AF79-1AD2-F496-3B60EA535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9D45B5FB-0B75-6BF4-09A7-DB7810D820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CAB1E110-46C6-151A-F58E-7548C2B7C2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BE94012-8F04-47F2-3EF5-573CCEEED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7BF4710D-13AF-9E54-3252-074F261B64B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C81A9EA3-198F-7102-07DC-1D045358E1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1A365274-F71E-87C3-8612-454B0C9A42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FA861E2-2073-6A8B-0ED3-D6B77F25AD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AC44180D-7489-B6BE-F218-19DC315E95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DF6696E3-CF7A-34CD-CAEA-91F9C1CB7FA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F485DC-0C9A-F5B0-8409-6892DE98DD74}"/>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2F75F24E-8A83-37D1-DEE6-2CBB57330538}"/>
              </a:ext>
            </a:extLst>
          </p:cNvPr>
          <p:cNvSpPr txBox="1"/>
          <p:nvPr/>
        </p:nvSpPr>
        <p:spPr>
          <a:xfrm>
            <a:off x="182880" y="1227908"/>
            <a:ext cx="11743509" cy="4093428"/>
          </a:xfrm>
          <a:prstGeom prst="rect">
            <a:avLst/>
          </a:prstGeom>
          <a:noFill/>
        </p:spPr>
        <p:txBody>
          <a:bodyPr wrap="square" rtlCol="0">
            <a:spAutoFit/>
          </a:bodyPr>
          <a:lstStyle/>
          <a:p>
            <a:pPr algn="just"/>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Transport companies</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are organizations that own their transport vehicles or use rented ones to provide specialized transport of goods without distance restrictions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They take care of insuring the vehicles and goods, organize loading and unloading activities, develop delivery schedules, and recommend the most suitable type of transport for each specific case. For bulk goods, maritime and river transport is the cheapest, followed by rail transport. Many European governments are implementing measures to stimulate the use of rail transport for freight. The reason is that it does not cause environmental pollution. Road transport has experienced the fastest development in recent years due to the ability to deliver goods quickly and without overloading them to the most remote settlements.</a:t>
            </a:r>
          </a:p>
          <a:p>
            <a:pPr algn="just"/>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Advertising agencies</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offer specialized assistance in the development and dissemination of advertising materials (printed materials, videos, and souvenirs). They are useful to distribution channel participants with their experience and established network for distributing advertising materials. In an already established distribution channel, they contribute to increasing its efficiency and success in the fight against competitors.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000" dirty="0"/>
          </a:p>
        </p:txBody>
      </p:sp>
      <p:pic>
        <p:nvPicPr>
          <p:cNvPr id="5" name="Картина 4">
            <a:extLst>
              <a:ext uri="{FF2B5EF4-FFF2-40B4-BE49-F238E27FC236}">
                <a16:creationId xmlns:a16="http://schemas.microsoft.com/office/drawing/2014/main" id="{DE5E283F-E344-7B74-2281-A18F4A9E5831}"/>
              </a:ext>
            </a:extLst>
          </p:cNvPr>
          <p:cNvPicPr>
            <a:picLocks noChangeAspect="1"/>
          </p:cNvPicPr>
          <p:nvPr/>
        </p:nvPicPr>
        <p:blipFill>
          <a:blip r:embed="rId12"/>
          <a:stretch>
            <a:fillRect/>
          </a:stretch>
        </p:blipFill>
        <p:spPr>
          <a:xfrm>
            <a:off x="5665591" y="4918981"/>
            <a:ext cx="3254474" cy="957397"/>
          </a:xfrm>
          <a:prstGeom prst="rect">
            <a:avLst/>
          </a:prstGeom>
        </p:spPr>
      </p:pic>
    </p:spTree>
    <p:extLst>
      <p:ext uri="{BB962C8B-B14F-4D97-AF65-F5344CB8AC3E}">
        <p14:creationId xmlns:p14="http://schemas.microsoft.com/office/powerpoint/2010/main" val="187692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82880" y="1227908"/>
            <a:ext cx="11743509" cy="7291227"/>
          </a:xfrm>
          <a:prstGeom prst="rect">
            <a:avLst/>
          </a:prstGeom>
          <a:noFill/>
        </p:spPr>
        <p:txBody>
          <a:bodyPr wrap="square" rtlCol="0">
            <a:spAutoFit/>
          </a:bodyPr>
          <a:lstStyle/>
          <a:p>
            <a:pPr algn="just"/>
            <a:r>
              <a:rPr lang="en-US" sz="2000" b="1" i="1" dirty="0"/>
              <a:t>The lecture examines fundamental questions related to the essence and types of distribution channels. Marketing intermediaries involved in building distribution channels are introduced. The main functions of marketing intermediaries in the commercial realization of products and services are discussed. Supporting links are also emphasized as important elements of every distribution channel.</a:t>
            </a:r>
          </a:p>
          <a:p>
            <a:pPr algn="just"/>
            <a:endParaRPr lang="en-US" sz="2000" b="1" i="1" dirty="0"/>
          </a:p>
          <a:p>
            <a:pPr algn="just"/>
            <a:r>
              <a:rPr lang="en-US" sz="2400" b="1" dirty="0">
                <a:solidFill>
                  <a:srgbClr val="0070C0"/>
                </a:solidFill>
              </a:rPr>
              <a:t>Nature and Types of Distribution Channels</a:t>
            </a: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Distribution channels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consist of functionally linked individuals and organizations tasked with moving the product from the manufacturer to the consumers. To realize the product, it must be delivered to a precisely defined location, at the most suitable time and quantity for the consumer.</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Different types of distribution channels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can be formed depending on the nature of the distributed goods or services (channels for consumer goods and channels for industrial goods).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Various structures of distribution channels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are possible depending on the participation of market (marketing) intermediaries.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bg-BG" sz="2000" b="1" dirty="0">
              <a:solidFill>
                <a:srgbClr val="0070C0"/>
              </a:solidFill>
            </a:endParaRPr>
          </a:p>
          <a:p>
            <a:pPr algn="just"/>
            <a:endParaRPr lang="bg-BG" sz="2000" b="1" dirty="0">
              <a:solidFill>
                <a:srgbClr val="0070C0"/>
              </a:solidFill>
            </a:endParaRPr>
          </a:p>
          <a:p>
            <a:pPr algn="just"/>
            <a:endParaRPr lang="en-US" sz="2000" b="1" dirty="0">
              <a:solidFill>
                <a:srgbClr val="0070C0"/>
              </a:solidFill>
            </a:endParaRPr>
          </a:p>
          <a:p>
            <a:pPr algn="just"/>
            <a:endParaRPr lang="en-US" sz="2000" b="1" i="1" dirty="0"/>
          </a:p>
          <a:p>
            <a:pPr algn="just"/>
            <a:endParaRPr lang="en-US" sz="2000" b="1" dirty="0">
              <a:solidFill>
                <a:srgbClr val="0070C0"/>
              </a:solidFill>
            </a:endParaRPr>
          </a:p>
          <a:p>
            <a:pPr algn="just"/>
            <a:endParaRPr lang="en-US" sz="2000" b="1" dirty="0">
              <a:solidFill>
                <a:srgbClr val="0070C0"/>
              </a:solidFill>
            </a:endParaRPr>
          </a:p>
          <a:p>
            <a:pPr algn="just"/>
            <a:endParaRPr lang="en-US" sz="2000" b="1" dirty="0">
              <a:solidFill>
                <a:srgbClr val="0070C0"/>
              </a:solidFill>
            </a:endParaRPr>
          </a:p>
          <a:p>
            <a:pPr algn="just"/>
            <a:endParaRPr lang="en-US" sz="2000" dirty="0"/>
          </a:p>
          <a:p>
            <a:endParaRPr lang="en-US" dirty="0"/>
          </a:p>
        </p:txBody>
      </p:sp>
    </p:spTree>
    <p:extLst>
      <p:ext uri="{BB962C8B-B14F-4D97-AF65-F5344CB8AC3E}">
        <p14:creationId xmlns:p14="http://schemas.microsoft.com/office/powerpoint/2010/main" val="1595702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8FFD306B-5F56-4304-52D3-D49C5C13F6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8B2698-5BB9-611C-E2EC-0E675CB87F0A}"/>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4EF7D469-7FB3-366B-3A59-3D0018C652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E3AE25-EA85-0BEF-AA03-858BA3BA8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462AD3A3-51CA-78C8-566E-DACB397295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B763B9BB-A49D-7445-0148-3C0C12C2F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2F4D3D-3256-2C2D-23F4-A1B613C55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D6FFE19E-15BC-6844-108C-6845A0CAD42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6E1986CA-C9B7-A7DA-9131-7A489C495D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0C8D7B69-2447-696E-35D6-9DA34C7EDB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95D795-2951-E0D9-520C-679DF98BAD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30C4FF5-E089-D63E-5F1A-E937985776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9287A0E8-B2F7-0AEA-4B71-64B58B0FFA0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8012E6-9872-EA65-070E-4425A039CEFC}"/>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F812837-0814-6CE2-720B-4640446156F9}"/>
              </a:ext>
            </a:extLst>
          </p:cNvPr>
          <p:cNvSpPr txBox="1"/>
          <p:nvPr/>
        </p:nvSpPr>
        <p:spPr>
          <a:xfrm>
            <a:off x="182880" y="1227908"/>
            <a:ext cx="11743509" cy="2382960"/>
          </a:xfrm>
          <a:prstGeom prst="rect">
            <a:avLst/>
          </a:prstGeom>
          <a:noFill/>
        </p:spPr>
        <p:txBody>
          <a:bodyPr wrap="square" rtlCol="0">
            <a:spAutoFit/>
          </a:bodyPr>
          <a:lstStyle/>
          <a:p>
            <a:pPr algn="just">
              <a:lnSpc>
                <a:spcPct val="107000"/>
              </a:lnSpc>
              <a:spcAft>
                <a:spcPts val="800"/>
              </a:spcAft>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Trade exhibitions</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are usually held periodically in one place with the aim of establishing contacts between manufacturers, traders, and end customers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 gathering of many related products at one exhibition allows them to be compared, and traders can choose exactly what is needed for the market they operate in, while manufacturers can understand the level of their competitors. Sometimes, for advertising purposes, exhibits are sold directly to consumers, which, on the one hand, prepares the market for new products but, on the other hand, makes it difficult for manufacturers to provide service because individual units are involved.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Participation in trade exhibitions, besides economic benefits, is also a source of prestige.</a:t>
            </a: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24BEBE13-3E1A-148B-EC55-8A5A6565FBE8}"/>
              </a:ext>
            </a:extLst>
          </p:cNvPr>
          <p:cNvPicPr>
            <a:picLocks noChangeAspect="1"/>
          </p:cNvPicPr>
          <p:nvPr/>
        </p:nvPicPr>
        <p:blipFill>
          <a:blip r:embed="rId12"/>
          <a:stretch>
            <a:fillRect/>
          </a:stretch>
        </p:blipFill>
        <p:spPr>
          <a:xfrm>
            <a:off x="3927881" y="3599099"/>
            <a:ext cx="4021801" cy="2119882"/>
          </a:xfrm>
          <a:prstGeom prst="rect">
            <a:avLst/>
          </a:prstGeom>
        </p:spPr>
      </p:pic>
    </p:spTree>
    <p:extLst>
      <p:ext uri="{BB962C8B-B14F-4D97-AF65-F5344CB8AC3E}">
        <p14:creationId xmlns:p14="http://schemas.microsoft.com/office/powerpoint/2010/main" val="301876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82880" y="1227908"/>
            <a:ext cx="11743509" cy="2215991"/>
          </a:xfrm>
          <a:prstGeom prst="rect">
            <a:avLst/>
          </a:prstGeom>
          <a:noFill/>
        </p:spPr>
        <p:txBody>
          <a:bodyPr wrap="square" rtlCol="0">
            <a:spAutoFit/>
          </a:bodyPr>
          <a:lstStyle/>
          <a:p>
            <a:pPr algn="just"/>
            <a:endParaRPr lang="en-US" sz="2000" b="1" dirty="0">
              <a:solidFill>
                <a:srgbClr val="0070C0"/>
              </a:solidFill>
            </a:endParaRPr>
          </a:p>
          <a:p>
            <a:pPr algn="just"/>
            <a:endParaRPr lang="en-US" sz="2000" b="1" dirty="0">
              <a:solidFill>
                <a:srgbClr val="0070C0"/>
              </a:solidFill>
            </a:endParaRPr>
          </a:p>
          <a:p>
            <a:pPr algn="just"/>
            <a:endParaRPr lang="en-US" sz="2000" dirty="0"/>
          </a:p>
          <a:p>
            <a:pPr algn="just"/>
            <a:endParaRPr lang="en-US" sz="2000" b="1" dirty="0">
              <a:solidFill>
                <a:srgbClr val="0070C0"/>
              </a:solidFill>
            </a:endParaRPr>
          </a:p>
          <a:p>
            <a:pPr algn="just"/>
            <a:endParaRPr lang="en-US" sz="2000" b="1" dirty="0">
              <a:solidFill>
                <a:srgbClr val="0070C0"/>
              </a:solidFill>
            </a:endParaRPr>
          </a:p>
          <a:p>
            <a:pPr algn="just"/>
            <a:endParaRPr lang="en-US" sz="2000" dirty="0"/>
          </a:p>
          <a:p>
            <a:endParaRPr lang="en-US" dirty="0"/>
          </a:p>
        </p:txBody>
      </p:sp>
      <p:sp>
        <p:nvSpPr>
          <p:cNvPr id="16" name="TextBox 15"/>
          <p:cNvSpPr txBox="1"/>
          <p:nvPr/>
        </p:nvSpPr>
        <p:spPr>
          <a:xfrm>
            <a:off x="2521132" y="2508069"/>
            <a:ext cx="6217920" cy="861774"/>
          </a:xfrm>
          <a:prstGeom prst="rect">
            <a:avLst/>
          </a:prstGeom>
          <a:noFill/>
        </p:spPr>
        <p:txBody>
          <a:bodyPr wrap="square" rtlCol="0">
            <a:spAutoFit/>
          </a:bodyPr>
          <a:lstStyle/>
          <a:p>
            <a:pPr algn="ctr"/>
            <a:r>
              <a:rPr lang="en-US" sz="3200" b="1" dirty="0">
                <a:latin typeface="MyriadPro-Regular"/>
              </a:rPr>
              <a:t>Thank you for your attention! </a:t>
            </a:r>
            <a:endParaRPr lang="bg-BG" sz="3200" b="1" dirty="0"/>
          </a:p>
          <a:p>
            <a:pPr algn="ctr"/>
            <a:endParaRPr lang="en-US" dirty="0"/>
          </a:p>
        </p:txBody>
      </p:sp>
      <p:sp>
        <p:nvSpPr>
          <p:cNvPr id="18" name="TextBox 17"/>
          <p:cNvSpPr txBox="1"/>
          <p:nvPr/>
        </p:nvSpPr>
        <p:spPr>
          <a:xfrm>
            <a:off x="2952205" y="3383281"/>
            <a:ext cx="5434149" cy="2585323"/>
          </a:xfrm>
          <a:prstGeom prst="rect">
            <a:avLst/>
          </a:prstGeom>
          <a:noFill/>
        </p:spPr>
        <p:txBody>
          <a:bodyPr wrap="square" rtlCol="0">
            <a:spAutoFit/>
          </a:bodyPr>
          <a:lstStyle/>
          <a:p>
            <a:pPr algn="ctr"/>
            <a:r>
              <a:rPr lang="en-US" sz="2400" dirty="0">
                <a:latin typeface="MyriadPro-Regular"/>
              </a:rPr>
              <a:t>For more information please visit </a:t>
            </a:r>
          </a:p>
          <a:p>
            <a:pPr algn="ctr"/>
            <a:r>
              <a:rPr lang="nb-NO" sz="2400" dirty="0">
                <a:hlinkClick r:id="rId12"/>
              </a:rPr>
              <a:t>https://mooc.cloudearthi.com/courses/</a:t>
            </a:r>
            <a:endParaRPr lang="bg-BG" sz="2400" dirty="0"/>
          </a:p>
          <a:p>
            <a:pPr algn="ctr"/>
            <a:endParaRPr lang="bg-BG" sz="2400" dirty="0">
              <a:latin typeface="MyriadPro-Regular"/>
            </a:endParaRPr>
          </a:p>
          <a:p>
            <a:pPr algn="ctr"/>
            <a:r>
              <a:rPr lang="en-US" sz="2400" dirty="0"/>
              <a:t>For questions:</a:t>
            </a:r>
          </a:p>
          <a:p>
            <a:pPr algn="ctr"/>
            <a:r>
              <a:rPr lang="en-US" sz="2400" dirty="0"/>
              <a:t>mihail.ivanov@tu-varna.bg</a:t>
            </a:r>
          </a:p>
          <a:p>
            <a:pPr algn="ctr"/>
            <a:r>
              <a:rPr lang="en-US" sz="2400" dirty="0">
                <a:latin typeface="MyriadPro-Regular"/>
              </a:rPr>
              <a:t> </a:t>
            </a:r>
            <a:endParaRPr lang="bg-BG" sz="2400" dirty="0"/>
          </a:p>
          <a:p>
            <a:pPr algn="ctr"/>
            <a:endParaRPr lang="en-US" dirty="0"/>
          </a:p>
        </p:txBody>
      </p:sp>
    </p:spTree>
    <p:extLst>
      <p:ext uri="{BB962C8B-B14F-4D97-AF65-F5344CB8AC3E}">
        <p14:creationId xmlns:p14="http://schemas.microsoft.com/office/powerpoint/2010/main" val="159570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38" name="Picture 14" descr="EIT RawMaterials - Developing raw materials into a major strength for Euro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cloudearthi.com/wp-content/uploads/2021/10/CloudEARTHi_logo.png">
            <a:extLst>
              <a:ext uri="{FF2B5EF4-FFF2-40B4-BE49-F238E27FC236}">
                <a16:creationId xmlns:a16="http://schemas.microsoft.com/office/drawing/2014/main" id="{CC486A25-D602-CFF5-DF08-C4B7039A1E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70" y="5208044"/>
            <a:ext cx="2236382" cy="14305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UiT The Arctic University of Norway (NO) – inHERE Project">
            <a:extLst>
              <a:ext uri="{FF2B5EF4-FFF2-40B4-BE49-F238E27FC236}">
                <a16:creationId xmlns:a16="http://schemas.microsoft.com/office/drawing/2014/main" id="{5CA060EB-4BAE-06F4-CEAE-E12144D63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906" y="1449402"/>
            <a:ext cx="1209037" cy="1209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bout">
            <a:extLst>
              <a:ext uri="{FF2B5EF4-FFF2-40B4-BE49-F238E27FC236}">
                <a16:creationId xmlns:a16="http://schemas.microsoft.com/office/drawing/2014/main" id="{D9990A5F-132C-D319-D2E7-6D3BF0D074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7425" y="1426744"/>
            <a:ext cx="1254351" cy="125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33B346E-90BC-C37B-0CB9-8D07B1DC8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0420" y="1461422"/>
            <a:ext cx="1154730" cy="1311545"/>
          </a:xfrm>
          <a:prstGeom prst="rect">
            <a:avLst/>
          </a:prstGeom>
        </p:spPr>
      </p:pic>
      <p:pic>
        <p:nvPicPr>
          <p:cNvPr id="7" name="Picture 12" descr="EIT RawMaterials - Developing raw materials into a major strength for Europe">
            <a:extLst>
              <a:ext uri="{FF2B5EF4-FFF2-40B4-BE49-F238E27FC236}">
                <a16:creationId xmlns:a16="http://schemas.microsoft.com/office/drawing/2014/main" id="{5D066A32-86F6-0E7F-7DDB-9B3769031E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420"/>
          <a:stretch/>
        </p:blipFill>
        <p:spPr bwMode="auto">
          <a:xfrm>
            <a:off x="5883794" y="1613854"/>
            <a:ext cx="3243134" cy="8801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G-Force - Crunchbase Investor Profile &amp; Investments">
            <a:extLst>
              <a:ext uri="{FF2B5EF4-FFF2-40B4-BE49-F238E27FC236}">
                <a16:creationId xmlns:a16="http://schemas.microsoft.com/office/drawing/2014/main" id="{0B093AC3-66D8-B91B-2490-E8821A01B8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4843" y="1836266"/>
            <a:ext cx="2018484" cy="561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81AB09-917D-AA41-4257-0E1EB2517C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1114" y="3023377"/>
            <a:ext cx="1268820" cy="1206418"/>
          </a:xfrm>
          <a:prstGeom prst="rect">
            <a:avLst/>
          </a:prstGeom>
        </p:spPr>
      </p:pic>
      <p:pic>
        <p:nvPicPr>
          <p:cNvPr id="10" name="Picture 9" descr="A red rectangle with white text&#10;&#10;Description automatically generated">
            <a:extLst>
              <a:ext uri="{FF2B5EF4-FFF2-40B4-BE49-F238E27FC236}">
                <a16:creationId xmlns:a16="http://schemas.microsoft.com/office/drawing/2014/main" id="{98FBBEE4-AE28-DEF3-09F8-54B1E2B948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1776" y="3148235"/>
            <a:ext cx="2149390" cy="956702"/>
          </a:xfrm>
          <a:prstGeom prst="rect">
            <a:avLst/>
          </a:prstGeom>
        </p:spPr>
      </p:pic>
      <p:pic>
        <p:nvPicPr>
          <p:cNvPr id="11" name="Picture 2">
            <a:extLst>
              <a:ext uri="{FF2B5EF4-FFF2-40B4-BE49-F238E27FC236}">
                <a16:creationId xmlns:a16="http://schemas.microsoft.com/office/drawing/2014/main" id="{C4A99F52-FC04-D308-03E0-18C532DDEF0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background with white text&#10;&#10;Description automatically generated">
            <a:extLst>
              <a:ext uri="{FF2B5EF4-FFF2-40B4-BE49-F238E27FC236}">
                <a16:creationId xmlns:a16="http://schemas.microsoft.com/office/drawing/2014/main" id="{1F6B1E9A-30F5-8BED-5492-1FA4FD2BC8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3008" y="2938205"/>
            <a:ext cx="1291590" cy="1291590"/>
          </a:xfrm>
          <a:prstGeom prst="rect">
            <a:avLst/>
          </a:prstGeom>
        </p:spPr>
      </p:pic>
      <p:pic>
        <p:nvPicPr>
          <p:cNvPr id="17" name="Picture 16" descr="A blue logo with a black background&#10;&#10;Description automatically generated">
            <a:extLst>
              <a:ext uri="{FF2B5EF4-FFF2-40B4-BE49-F238E27FC236}">
                <a16:creationId xmlns:a16="http://schemas.microsoft.com/office/drawing/2014/main" id="{ADFD832C-7BEC-C35D-303C-3047EF54A5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70571" y="2766042"/>
            <a:ext cx="1560315" cy="1560315"/>
          </a:xfrm>
          <a:prstGeom prst="rect">
            <a:avLst/>
          </a:prstGeom>
        </p:spPr>
      </p:pic>
      <p:pic>
        <p:nvPicPr>
          <p:cNvPr id="20" name="Picture 19" descr="A yellow circle with red and yellow stripes and a person holding a book&#10;&#10;Description automatically generated">
            <a:extLst>
              <a:ext uri="{FF2B5EF4-FFF2-40B4-BE49-F238E27FC236}">
                <a16:creationId xmlns:a16="http://schemas.microsoft.com/office/drawing/2014/main" id="{F2DCA066-814E-95F4-E6E7-4EB65CE4CF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2123" y="4778939"/>
            <a:ext cx="1430532" cy="1430532"/>
          </a:xfrm>
          <a:prstGeom prst="rect">
            <a:avLst/>
          </a:prstGeom>
        </p:spPr>
      </p:pic>
      <p:pic>
        <p:nvPicPr>
          <p:cNvPr id="22" name="Picture 21" descr="A red circle with a person's face&#10;&#10;Description automatically generated">
            <a:extLst>
              <a:ext uri="{FF2B5EF4-FFF2-40B4-BE49-F238E27FC236}">
                <a16:creationId xmlns:a16="http://schemas.microsoft.com/office/drawing/2014/main" id="{CD565403-0515-FB90-BDCC-7BE80BA598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7074" y="4778939"/>
            <a:ext cx="1435300" cy="1430532"/>
          </a:xfrm>
          <a:prstGeom prst="rect">
            <a:avLst/>
          </a:prstGeom>
        </p:spPr>
      </p:pic>
      <p:pic>
        <p:nvPicPr>
          <p:cNvPr id="24" name="Picture 23" descr="A black text on a white background&#10;&#10;Description automatically generated">
            <a:extLst>
              <a:ext uri="{FF2B5EF4-FFF2-40B4-BE49-F238E27FC236}">
                <a16:creationId xmlns:a16="http://schemas.microsoft.com/office/drawing/2014/main" id="{DA59A387-E95A-C53F-B5DC-A74E45B7D9C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5632" y="4885632"/>
            <a:ext cx="1758465" cy="1758465"/>
          </a:xfrm>
          <a:prstGeom prst="rect">
            <a:avLst/>
          </a:prstGeom>
        </p:spPr>
      </p:pic>
      <p:sp>
        <p:nvSpPr>
          <p:cNvPr id="13" name="TextBox 12">
            <a:extLst>
              <a:ext uri="{FF2B5EF4-FFF2-40B4-BE49-F238E27FC236}">
                <a16:creationId xmlns:a16="http://schemas.microsoft.com/office/drawing/2014/main" id="{77518DE4-DF83-534B-0304-8BA267FE67A3}"/>
              </a:ext>
            </a:extLst>
          </p:cNvPr>
          <p:cNvSpPr txBox="1"/>
          <p:nvPr/>
        </p:nvSpPr>
        <p:spPr>
          <a:xfrm>
            <a:off x="1691114" y="6376966"/>
            <a:ext cx="1061509" cy="261610"/>
          </a:xfrm>
          <a:prstGeom prst="rect">
            <a:avLst/>
          </a:prstGeom>
          <a:noFill/>
        </p:spPr>
        <p:txBody>
          <a:bodyPr wrap="none" rtlCol="0">
            <a:spAutoFit/>
          </a:bodyPr>
          <a:lstStyle/>
          <a:p>
            <a:r>
              <a:rPr lang="nb-NO" sz="1100" b="1" dirty="0" err="1">
                <a:latin typeface="Cambria" panose="02040503050406030204" pitchFamily="18" charset="0"/>
                <a:ea typeface="Cambria" panose="02040503050406030204" pitchFamily="18" charset="0"/>
              </a:rPr>
              <a:t>CloudEARTHi</a:t>
            </a:r>
            <a:endParaRPr lang="nb-NO" sz="11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23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96735" y="1158635"/>
            <a:ext cx="11743509" cy="3144194"/>
          </a:xfrm>
          <a:prstGeom prst="rect">
            <a:avLst/>
          </a:prstGeom>
          <a:noFill/>
        </p:spPr>
        <p:txBody>
          <a:bodyPr wrap="square" rtlCol="0">
            <a:spAutoFit/>
          </a:bodyPr>
          <a:lstStyle/>
          <a:p>
            <a:pPr algn="just">
              <a:lnSpc>
                <a:spcPct val="107000"/>
              </a:lnSpc>
              <a:spcAft>
                <a:spcPts val="800"/>
              </a:spcAft>
            </a:pPr>
            <a:endParaRPr lang="en-GB" sz="2000" b="1" kern="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Marketing intermediaries are physical and legal entities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that connect the manufacturer of the goods with their consumers. They facilitate exchange and are interested in stimulating it. However, it is possible for the distribution channel to function without them. If they are absent, their functions are taken over by the manufacturer, who directly contacts the consumers. This is feasible and profitable only for a limited number of investment goods - airplanes, ships, internal combustion engines, and turbines for power plants, which are complex and expensive, made only to order based on pre-existing contracts between the manufacturer and the consumer. The prerequisite for using this option is the small number of consumers, the need to discuss the technical parameters of the products, and the provision of repair and maintenance during operation.</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918519C0-77C4-D4A2-DBB7-AA6E0CA9FDC6}"/>
              </a:ext>
            </a:extLst>
          </p:cNvPr>
          <p:cNvPicPr>
            <a:picLocks noChangeAspect="1"/>
          </p:cNvPicPr>
          <p:nvPr/>
        </p:nvPicPr>
        <p:blipFill>
          <a:blip r:embed="rId12"/>
          <a:stretch>
            <a:fillRect/>
          </a:stretch>
        </p:blipFill>
        <p:spPr>
          <a:xfrm>
            <a:off x="4526812" y="4353741"/>
            <a:ext cx="2424493" cy="1181799"/>
          </a:xfrm>
          <a:prstGeom prst="rect">
            <a:avLst/>
          </a:prstGeom>
        </p:spPr>
      </p:pic>
    </p:spTree>
    <p:extLst>
      <p:ext uri="{BB962C8B-B14F-4D97-AF65-F5344CB8AC3E}">
        <p14:creationId xmlns:p14="http://schemas.microsoft.com/office/powerpoint/2010/main" val="159570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82880" y="1227908"/>
            <a:ext cx="11743509" cy="3461460"/>
          </a:xfrm>
          <a:prstGeom prst="rect">
            <a:avLst/>
          </a:prstGeom>
          <a:noFill/>
        </p:spPr>
        <p:txBody>
          <a:bodyPr wrap="square" rtlCol="0">
            <a:spAutoFit/>
          </a:bodyPr>
          <a:lstStyle/>
          <a:p>
            <a:pPr algn="just">
              <a:lnSpc>
                <a:spcPct val="107000"/>
              </a:lnSpc>
              <a:spcAft>
                <a:spcPts val="800"/>
              </a:spcAft>
            </a:pPr>
            <a:r>
              <a:rPr lang="en-GB" sz="2000" kern="0" dirty="0">
                <a:effectLst/>
                <a:latin typeface="Calibri" panose="020F0502020204030204" pitchFamily="34" charset="0"/>
                <a:ea typeface="Calibri" panose="020F0502020204030204" pitchFamily="34" charset="0"/>
                <a:cs typeface="Times New Roman" panose="02020603050405020304" pitchFamily="18" charset="0"/>
              </a:rPr>
              <a:t>Marketing intermediaries involved in building distribution channels are divided according to the nature of their activities into:</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Merchants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(wholesale and retail) In the process of exchange, they acquire ownership rights over the goods and have relative independence in choosing sales methods, trade markups, and market selection.</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Functional intermediaries</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(commercial agents and brokers) They expedite exchange without acquiring ownership rights over the goods. They receive commissions for their activities. Their commissions are usually smaller than the potential profit of the merchants, but this corresponds to the lower responsibility and risk they assume. Functional intermediaries are suitable for trading standard goods in large quantities with pre-set parameters. For example, wheat with a certain moisture content and percentage of impurities, cotton, coffee, cement, oil, etc.</a:t>
            </a:r>
            <a:endParaRPr lang="en-US" sz="2000" dirty="0"/>
          </a:p>
        </p:txBody>
      </p:sp>
      <p:pic>
        <p:nvPicPr>
          <p:cNvPr id="2050" name="Picture 2" descr="Premium Vector | Single point of contact or spoc is a person designated to  handle all request or inquiries"/>
          <p:cNvPicPr>
            <a:picLocks noChangeAspect="1" noChangeArrowheads="1"/>
          </p:cNvPicPr>
          <p:nvPr/>
        </p:nvPicPr>
        <p:blipFill>
          <a:blip r:embed="rId12" cstate="print"/>
          <a:srcRect/>
          <a:stretch>
            <a:fillRect/>
          </a:stretch>
        </p:blipFill>
        <p:spPr bwMode="auto">
          <a:xfrm>
            <a:off x="5513430" y="4440982"/>
            <a:ext cx="2650856" cy="1442340"/>
          </a:xfrm>
          <a:prstGeom prst="rect">
            <a:avLst/>
          </a:prstGeom>
          <a:noFill/>
        </p:spPr>
      </p:pic>
    </p:spTree>
    <p:extLst>
      <p:ext uri="{BB962C8B-B14F-4D97-AF65-F5344CB8AC3E}">
        <p14:creationId xmlns:p14="http://schemas.microsoft.com/office/powerpoint/2010/main" val="159570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169026" y="1158635"/>
            <a:ext cx="11743509" cy="4666662"/>
          </a:xfrm>
          <a:prstGeom prst="rect">
            <a:avLst/>
          </a:prstGeom>
          <a:noFill/>
        </p:spPr>
        <p:txBody>
          <a:bodyPr wrap="square" rtlCol="0">
            <a:spAutoFit/>
          </a:bodyPr>
          <a:lstStyle/>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Distribution channels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function as a system of interconnected links that can achieve their goals only through cooperation. This cooperation is built on contracts, voluntary and involuntary organizational measures within the framework of the law, which are difficult to synchronize.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Therefore, changing the distribution channel requires more time and resources than, for example, changing packaging or advertising methods.</a:t>
            </a:r>
          </a:p>
          <a:p>
            <a:pPr algn="just">
              <a:lnSpc>
                <a:spcPct val="107000"/>
              </a:lnSpc>
              <a:spcAft>
                <a:spcPts val="800"/>
              </a:spcAft>
            </a:pPr>
            <a:r>
              <a:rPr lang="en-GB" sz="2000" kern="0" dirty="0">
                <a:effectLst/>
                <a:latin typeface="Calibri" panose="020F0502020204030204" pitchFamily="34" charset="0"/>
                <a:ea typeface="Calibri" panose="020F0502020204030204" pitchFamily="34" charset="0"/>
                <a:cs typeface="Times New Roman" panose="02020603050405020304" pitchFamily="18" charset="0"/>
              </a:rPr>
              <a:t>The main types of configurations in the distribution channels for placing consumer goods are as follows: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Channel A</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is called "direct." It has the simplest structure. Its peculiarities have already been discussed. It represents a temptation for manufacturers who wish to receive the income due to intermediaries without realizing that they must perform a series of activities that are not typical for producers. This is possible with small quantities of production. For example, a producer of agricultural products may attempt to sell them directly to the end consumer through cooperative retail markets, avoiding wholesale markets organized for the purchase of fruits and vegetables. However, the simplicity of the channel does not guarantee high efficiency.</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08C3A5CC-0531-D787-4FF8-97A3BCD0922A}"/>
              </a:ext>
            </a:extLst>
          </p:cNvPr>
          <p:cNvPicPr>
            <a:picLocks noChangeAspect="1"/>
          </p:cNvPicPr>
          <p:nvPr/>
        </p:nvPicPr>
        <p:blipFill>
          <a:blip r:embed="rId12"/>
          <a:stretch>
            <a:fillRect/>
          </a:stretch>
        </p:blipFill>
        <p:spPr>
          <a:xfrm>
            <a:off x="5355772" y="5021238"/>
            <a:ext cx="2136648" cy="884603"/>
          </a:xfrm>
          <a:prstGeom prst="rect">
            <a:avLst/>
          </a:prstGeom>
        </p:spPr>
      </p:pic>
    </p:spTree>
    <p:extLst>
      <p:ext uri="{BB962C8B-B14F-4D97-AF65-F5344CB8AC3E}">
        <p14:creationId xmlns:p14="http://schemas.microsoft.com/office/powerpoint/2010/main" val="159570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20CCA129-24C1-C9C9-BD41-8097E14A3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73504CC2-3D39-69E1-7113-FAFE3FA75B3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DC70A-58B1-ADCE-5724-242A1BE66DE2}"/>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p:cNvSpPr txBox="1"/>
          <p:nvPr/>
        </p:nvSpPr>
        <p:spPr>
          <a:xfrm>
            <a:off x="224245" y="1237884"/>
            <a:ext cx="11743509" cy="3370923"/>
          </a:xfrm>
          <a:prstGeom prst="rect">
            <a:avLst/>
          </a:prstGeom>
          <a:noFill/>
        </p:spPr>
        <p:txBody>
          <a:bodyPr wrap="square" rtlCol="0">
            <a:spAutoFit/>
          </a:bodyPr>
          <a:lstStyle/>
          <a:p>
            <a:pPr marL="342900" lvl="0" indent="-342900" algn="just">
              <a:lnSpc>
                <a:spcPct val="107000"/>
              </a:lnSpc>
              <a:buFont typeface="Symbol" panose="05050102010706020507" pitchFamily="18" charset="2"/>
              <a:buChar char=""/>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Channel B</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is suitable for placing industrial goods (refrigerators, televisions, cars, etc.). In this case, the retailer buys directly from the manufacturer. This is possible because such goods are sold in a limited number of retail outlets. If there are complaints or unexpected changes in consumer demand, the short channel allows for quick reactions. Such a channel structure is also suitable for goods with a limited shelf life (bread, milk).</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000" b="1" i="1" kern="0" dirty="0">
                <a:effectLst/>
                <a:latin typeface="Calibri" panose="020F0502020204030204" pitchFamily="34" charset="0"/>
                <a:ea typeface="Calibri" panose="020F0502020204030204" pitchFamily="34" charset="0"/>
                <a:cs typeface="Times New Roman" panose="02020603050405020304" pitchFamily="18" charset="0"/>
              </a:rPr>
              <a:t>Channel C</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is typical in the trade of mass consumer goods (oil, sugar, chips, croissants, etc.). These goods are sold in a large number of retail outlets, and the manufacturer would find it difficult to contact each of them directly. Retailers dealing with such goods prefer to stock small quantities to avoid tying up working capital and keeping stocks for too long, especially since warehouse space is required. It is unprofitable for them to source the goods directly from the manufacturer, who may be geographically distant (in another town).</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555BDD1E-C9C6-61AF-693D-0A346BB744AB}"/>
              </a:ext>
            </a:extLst>
          </p:cNvPr>
          <p:cNvPicPr>
            <a:picLocks noChangeAspect="1"/>
          </p:cNvPicPr>
          <p:nvPr/>
        </p:nvPicPr>
        <p:blipFill>
          <a:blip r:embed="rId12"/>
          <a:stretch>
            <a:fillRect/>
          </a:stretch>
        </p:blipFill>
        <p:spPr>
          <a:xfrm>
            <a:off x="5438336" y="4548303"/>
            <a:ext cx="3201387" cy="1417642"/>
          </a:xfrm>
          <a:prstGeom prst="rect">
            <a:avLst/>
          </a:prstGeom>
        </p:spPr>
      </p:pic>
    </p:spTree>
    <p:extLst>
      <p:ext uri="{BB962C8B-B14F-4D97-AF65-F5344CB8AC3E}">
        <p14:creationId xmlns:p14="http://schemas.microsoft.com/office/powerpoint/2010/main" val="159570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BB6FF8C2-DF04-9FA6-EECE-7E2265CAC4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A38052-4629-F070-4683-44DC18A6A850}"/>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B8D5DB31-B33B-CFCA-BB42-975FFDAC2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D920A4C-2DDB-CDEA-BC88-D32573146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72B26B37-485F-8ED2-07E5-695AA2F957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155DBD19-43F4-B330-F7EB-C46485BB7D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59E0BA-1AF8-6667-85BF-22F0D4A8AA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AC651E7A-3AEB-B0DC-9C79-5374FF8B2FD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2E72F7E2-A1E3-7AA3-3CC8-C269C73F68F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FC18B72C-9221-8B46-178C-DC34CF0443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57C9F9-E8E0-4041-2BF7-9F33BC4F1B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9E04D918-4990-CA6F-B2A7-C566CA34F7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54FB7BDE-FAB6-8A27-3C99-3D3568F8767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1FB27-5F98-3E4B-0981-BEA57AA9E037}"/>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7B48EE3D-FA29-A5BA-955B-7E07426506DD}"/>
              </a:ext>
            </a:extLst>
          </p:cNvPr>
          <p:cNvSpPr txBox="1"/>
          <p:nvPr/>
        </p:nvSpPr>
        <p:spPr>
          <a:xfrm>
            <a:off x="174516" y="1121427"/>
            <a:ext cx="11743509" cy="5016758"/>
          </a:xfrm>
          <a:prstGeom prst="rect">
            <a:avLst/>
          </a:prstGeom>
          <a:noFill/>
        </p:spPr>
        <p:txBody>
          <a:bodyPr wrap="square" rtlCol="0">
            <a:spAutoFit/>
          </a:bodyPr>
          <a:lstStyle/>
          <a:p>
            <a:pPr algn="just"/>
            <a:r>
              <a:rPr lang="en-US" sz="2000" b="1" dirty="0"/>
              <a:t>In some cases, different marketing channels </a:t>
            </a:r>
            <a:r>
              <a:rPr lang="en-US" sz="2000" dirty="0"/>
              <a:t>can be used for the same product. For example, large end consumers of food products may be supplied directly by wholesalers and manufacturers (such as hospitals, daycare centers, military units), while individual households purchase the same products from retailers. Such mixed options are typical for products that serve both consumer and industrial purposes (such as flour).</a:t>
            </a:r>
          </a:p>
          <a:p>
            <a:pPr algn="just"/>
            <a:r>
              <a:rPr lang="en-US" sz="2000" dirty="0"/>
              <a:t>In some cases, however, simultaneously using </a:t>
            </a:r>
            <a:r>
              <a:rPr lang="en-US" sz="2000" b="1" dirty="0"/>
              <a:t>multiple distribution channels </a:t>
            </a:r>
            <a:r>
              <a:rPr lang="en-US" sz="2000" dirty="0"/>
              <a:t>can lead to conflicts between wholesale and retail traders. This is the case when wholesale warehouses allow the purchase of small quantities or individual items by end consumers at wholesale prices, or when an importer, a monopoly for a certain product (such as bananas), reveals its branded retail stand, placing other retail traders at a disadvantage, those who stock from them. Retailers also face challenges competing with large retail chains that deal directly with manufacturers (such as Metro, Carrefour, Kaufland).</a:t>
            </a:r>
          </a:p>
          <a:p>
            <a:pPr algn="just"/>
            <a:r>
              <a:rPr lang="en-GB" sz="2000" kern="0" dirty="0">
                <a:effectLst/>
                <a:latin typeface="Calibri" panose="020F0502020204030204" pitchFamily="34" charset="0"/>
                <a:ea typeface="Calibri" panose="020F0502020204030204" pitchFamily="34" charset="0"/>
                <a:cs typeface="Times New Roman" panose="02020603050405020304" pitchFamily="18" charset="0"/>
              </a:rPr>
              <a:t>The number of intermediary links in a distribution channel is determined by the nature of the goods and the scale of the market. In conditions of free competition, inefficient intermediary links cannot survive. It cannot be argued that the elimination or reduction of the number of intermediaries will necessarily lead to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higher efficiency</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as their functions remain and must be assumed by someone else, who will combine several functions and thus achieve lower quality at higher resource costs.</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000" i="1" dirty="0"/>
          </a:p>
        </p:txBody>
      </p:sp>
    </p:spTree>
    <p:extLst>
      <p:ext uri="{BB962C8B-B14F-4D97-AF65-F5344CB8AC3E}">
        <p14:creationId xmlns:p14="http://schemas.microsoft.com/office/powerpoint/2010/main" val="6673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4E9D94DD-3E36-E426-25E4-BB5A7D2813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3C58127-1E78-8625-29B3-9A87A06C1BA6}"/>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A8DB4BBA-B9D7-16D4-BF9E-2676BBD18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5A9DD2-E531-4D37-5793-AD1A1279F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1E3959ED-CEDC-FFD5-3911-18A4B1E2A5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6608FB65-D938-CC3A-E7FE-87653CFBB3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B58B128-10A5-70BF-08D1-42301BA11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63248989-802B-28D4-9991-55E5DF7595F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EF9C233C-7DB8-28C3-B743-5EA004DDADB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5713CF01-1B63-F705-BDCF-28929EC598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02D986-6083-6641-595F-1813D20612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BEB30276-45F6-3D36-778E-57B506D8E2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1A0272A6-B946-2DA7-7725-A82C3C54092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E61B22-6DB8-56B8-4DC0-1FD7DAC5FB20}"/>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4F66C0CD-AED4-48EF-3745-C49DB3A5CA90}"/>
              </a:ext>
            </a:extLst>
          </p:cNvPr>
          <p:cNvSpPr txBox="1"/>
          <p:nvPr/>
        </p:nvSpPr>
        <p:spPr>
          <a:xfrm>
            <a:off x="118377" y="1303016"/>
            <a:ext cx="11743509" cy="2917465"/>
          </a:xfrm>
          <a:prstGeom prst="rect">
            <a:avLst/>
          </a:prstGeom>
          <a:noFill/>
        </p:spPr>
        <p:txBody>
          <a:bodyPr wrap="square" rtlCol="0">
            <a:spAutoFit/>
          </a:bodyPr>
          <a:lstStyle/>
          <a:p>
            <a:pPr algn="just">
              <a:lnSpc>
                <a:spcPct val="107000"/>
              </a:lnSpc>
              <a:spcAft>
                <a:spcPts val="800"/>
              </a:spcAft>
            </a:pP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Consumers prefer shorter sales channels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assuming that the fewer intermediaries there are, the lower the prices will be. The elimination of wholesalers will not eliminate the need for the services they provide. Then, other institutions will have to perform these services, and consumers will also have to pay for them. Even if producers and buyers are in the same settlement, there are costs associated with the exchanges. If we have four producers and four buyers,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16 transactions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are necessary. If one intermediary serves both producers and consumers, the number of transactions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will be halved - eight</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n-GB" sz="2000" kern="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Картина 4">
            <a:extLst>
              <a:ext uri="{FF2B5EF4-FFF2-40B4-BE49-F238E27FC236}">
                <a16:creationId xmlns:a16="http://schemas.microsoft.com/office/drawing/2014/main" id="{E9395ACD-C04D-5906-8CFC-08419581E872}"/>
              </a:ext>
            </a:extLst>
          </p:cNvPr>
          <p:cNvPicPr>
            <a:picLocks noChangeAspect="1"/>
          </p:cNvPicPr>
          <p:nvPr/>
        </p:nvPicPr>
        <p:blipFill>
          <a:blip r:embed="rId12"/>
          <a:stretch>
            <a:fillRect/>
          </a:stretch>
        </p:blipFill>
        <p:spPr>
          <a:xfrm>
            <a:off x="7025950" y="3060823"/>
            <a:ext cx="3545634" cy="2567785"/>
          </a:xfrm>
          <a:prstGeom prst="rect">
            <a:avLst/>
          </a:prstGeom>
        </p:spPr>
      </p:pic>
    </p:spTree>
    <p:extLst>
      <p:ext uri="{BB962C8B-B14F-4D97-AF65-F5344CB8AC3E}">
        <p14:creationId xmlns:p14="http://schemas.microsoft.com/office/powerpoint/2010/main" val="107202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FF3"/>
        </a:solidFill>
        <a:effectLst/>
      </p:bgPr>
    </p:bg>
    <p:spTree>
      <p:nvGrpSpPr>
        <p:cNvPr id="1" name="">
          <a:extLst>
            <a:ext uri="{FF2B5EF4-FFF2-40B4-BE49-F238E27FC236}">
              <a16:creationId xmlns:a16="http://schemas.microsoft.com/office/drawing/2014/main" id="{B4362918-5874-5FBD-8227-A509198196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FC67BA-3BD8-FE8E-734F-E2F179B13E4D}"/>
              </a:ext>
            </a:extLst>
          </p:cNvPr>
          <p:cNvSpPr/>
          <p:nvPr/>
        </p:nvSpPr>
        <p:spPr>
          <a:xfrm>
            <a:off x="0" y="0"/>
            <a:ext cx="12192000" cy="11506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1030" name="Picture 6" descr="https://cloudearthi.com/wp-content/uploads/2021/10/CloudEARTHi_logo.png">
            <a:extLst>
              <a:ext uri="{FF2B5EF4-FFF2-40B4-BE49-F238E27FC236}">
                <a16:creationId xmlns:a16="http://schemas.microsoft.com/office/drawing/2014/main" id="{B8CD1845-6E38-2AF6-4347-8D12B1F1C7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975" y="5628608"/>
            <a:ext cx="1578905" cy="100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B858FB5-BD41-D9FF-0DA8-7B991D333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70" y="216051"/>
            <a:ext cx="3441199" cy="737618"/>
          </a:xfrm>
          <a:prstGeom prst="rect">
            <a:avLst/>
          </a:prstGeom>
        </p:spPr>
      </p:pic>
      <p:pic>
        <p:nvPicPr>
          <p:cNvPr id="1028" name="Picture 4" descr="UiT The Arctic University of Norway (NO) – inHERE Project">
            <a:extLst>
              <a:ext uri="{FF2B5EF4-FFF2-40B4-BE49-F238E27FC236}">
                <a16:creationId xmlns:a16="http://schemas.microsoft.com/office/drawing/2014/main" id="{D8963116-9B09-C685-F42D-A5CBE3BBD6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74" y="5743888"/>
            <a:ext cx="859188" cy="859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bout">
            <a:extLst>
              <a:ext uri="{FF2B5EF4-FFF2-40B4-BE49-F238E27FC236}">
                <a16:creationId xmlns:a16="http://schemas.microsoft.com/office/drawing/2014/main" id="{51845890-F664-F15D-D238-20D9524252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66" y="5738257"/>
            <a:ext cx="891390" cy="8913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4678801-F67C-6966-87A3-C4C0C97389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881" y="5718981"/>
            <a:ext cx="820595" cy="932034"/>
          </a:xfrm>
          <a:prstGeom prst="rect">
            <a:avLst/>
          </a:prstGeom>
        </p:spPr>
      </p:pic>
      <p:pic>
        <p:nvPicPr>
          <p:cNvPr id="1036" name="Picture 12" descr="EIT RawMaterials - Developing raw materials into a major strength for Europe">
            <a:extLst>
              <a:ext uri="{FF2B5EF4-FFF2-40B4-BE49-F238E27FC236}">
                <a16:creationId xmlns:a16="http://schemas.microsoft.com/office/drawing/2014/main" id="{E7E3E361-7F5C-0D98-E62E-82A8FACDACD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420"/>
          <a:stretch/>
        </p:blipFill>
        <p:spPr bwMode="auto">
          <a:xfrm>
            <a:off x="4837785" y="5851511"/>
            <a:ext cx="2304695" cy="625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IT RawMaterials - Developing raw materials into a major strength for Europe">
            <a:extLst>
              <a:ext uri="{FF2B5EF4-FFF2-40B4-BE49-F238E27FC236}">
                <a16:creationId xmlns:a16="http://schemas.microsoft.com/office/drawing/2014/main" id="{60EA8E81-E010-48B5-5F96-D8FFE68868B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9417"/>
          <a:stretch/>
        </p:blipFill>
        <p:spPr bwMode="auto">
          <a:xfrm>
            <a:off x="9470571" y="198954"/>
            <a:ext cx="2327028"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Force - Crunchbase Investor Profile &amp; Investments">
            <a:extLst>
              <a:ext uri="{FF2B5EF4-FFF2-40B4-BE49-F238E27FC236}">
                <a16:creationId xmlns:a16="http://schemas.microsoft.com/office/drawing/2014/main" id="{B1E3E37C-40E6-6128-580B-BD68FAB0E6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8219" y="5986386"/>
            <a:ext cx="1860857" cy="5179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E1BB2CF-966F-00E8-F5F9-516ABAEAE5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034" y="5806439"/>
            <a:ext cx="901672" cy="857327"/>
          </a:xfrm>
          <a:prstGeom prst="rect">
            <a:avLst/>
          </a:prstGeom>
        </p:spPr>
      </p:pic>
      <p:pic>
        <p:nvPicPr>
          <p:cNvPr id="3" name="Picture 2" descr="A red rectangle with white text&#10;&#10;Description automatically generated">
            <a:extLst>
              <a:ext uri="{FF2B5EF4-FFF2-40B4-BE49-F238E27FC236}">
                <a16:creationId xmlns:a16="http://schemas.microsoft.com/office/drawing/2014/main" id="{8431784D-2D7E-892D-649C-CE54DB57AC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041" y="5905441"/>
            <a:ext cx="1527439" cy="679869"/>
          </a:xfrm>
          <a:prstGeom prst="rect">
            <a:avLst/>
          </a:prstGeom>
        </p:spPr>
      </p:pic>
      <p:pic>
        <p:nvPicPr>
          <p:cNvPr id="1026" name="Picture 2">
            <a:extLst>
              <a:ext uri="{FF2B5EF4-FFF2-40B4-BE49-F238E27FC236}">
                <a16:creationId xmlns:a16="http://schemas.microsoft.com/office/drawing/2014/main" id="{C3417CF1-6909-3F94-1C10-2D0BE2EF9AF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1614"/>
          <a:stretch/>
        </p:blipFill>
        <p:spPr bwMode="auto">
          <a:xfrm>
            <a:off x="8832947" y="226612"/>
            <a:ext cx="752258" cy="69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41D686-3973-0FD9-3EAA-4591FA5A0341}"/>
              </a:ext>
            </a:extLst>
          </p:cNvPr>
          <p:cNvSpPr txBox="1"/>
          <p:nvPr/>
        </p:nvSpPr>
        <p:spPr>
          <a:xfrm>
            <a:off x="1332064" y="6431421"/>
            <a:ext cx="821059" cy="215444"/>
          </a:xfrm>
          <a:prstGeom prst="rect">
            <a:avLst/>
          </a:prstGeom>
          <a:noFill/>
        </p:spPr>
        <p:txBody>
          <a:bodyPr wrap="none" rtlCol="0">
            <a:spAutoFit/>
          </a:bodyPr>
          <a:lstStyle/>
          <a:p>
            <a:r>
              <a:rPr lang="nb-NO" sz="800" b="1" dirty="0" err="1">
                <a:latin typeface="Cambria" panose="02040503050406030204" pitchFamily="18" charset="0"/>
                <a:ea typeface="Cambria" panose="02040503050406030204" pitchFamily="18" charset="0"/>
              </a:rPr>
              <a:t>CloudEARTHi</a:t>
            </a:r>
            <a:endParaRPr lang="nb-NO" sz="800" b="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5CDEB7F-EA32-F948-7461-D41C6FE65EFD}"/>
              </a:ext>
            </a:extLst>
          </p:cNvPr>
          <p:cNvSpPr txBox="1"/>
          <p:nvPr/>
        </p:nvSpPr>
        <p:spPr>
          <a:xfrm>
            <a:off x="53770" y="1197091"/>
            <a:ext cx="11743509" cy="4718536"/>
          </a:xfrm>
          <a:prstGeom prst="rect">
            <a:avLst/>
          </a:prstGeom>
          <a:noFill/>
        </p:spPr>
        <p:txBody>
          <a:bodyPr wrap="square" rtlCol="0">
            <a:spAutoFit/>
          </a:bodyPr>
          <a:lstStyle/>
          <a:p>
            <a:pPr>
              <a:lnSpc>
                <a:spcPct val="107000"/>
              </a:lnSpc>
              <a:spcBef>
                <a:spcPts val="200"/>
              </a:spcBef>
            </a:pPr>
            <a:r>
              <a:rPr lang="en-GB" sz="2400" b="1" dirty="0">
                <a:solidFill>
                  <a:srgbClr val="2F5496"/>
                </a:solidFill>
                <a:effectLst/>
                <a:ea typeface="Times New Roman" panose="02020603050405020304" pitchFamily="18" charset="0"/>
                <a:cs typeface="Times New Roman" panose="02020603050405020304" pitchFamily="18" charset="0"/>
              </a:rPr>
              <a:t>Functions of Intermediaries</a:t>
            </a:r>
          </a:p>
          <a:p>
            <a:pPr algn="just">
              <a:lnSpc>
                <a:spcPct val="107000"/>
              </a:lnSpc>
              <a:spcAft>
                <a:spcPts val="800"/>
              </a:spcAft>
            </a:pPr>
            <a:r>
              <a:rPr lang="en-GB" sz="2000" kern="0" dirty="0">
                <a:effectLst/>
                <a:latin typeface="Calibri" panose="020F0502020204030204" pitchFamily="34" charset="0"/>
                <a:ea typeface="Calibri" panose="020F0502020204030204" pitchFamily="34" charset="0"/>
                <a:cs typeface="Times New Roman" panose="02020603050405020304" pitchFamily="18" charset="0"/>
              </a:rPr>
              <a:t>Often, a specific manufacturer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cannot satisfy the wide range of preferences of end consumers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 reason is that the quantity and assortment of the produced goods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do not match the market's needs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In such cases, marketing intermediaries perform a series of sorting activities to overcome these discrepancies.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These sorting activities boil down to: sorting, accumulation, allocation, and assorting.</a:t>
            </a:r>
            <a:endParaRPr lang="bg-BG"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000" b="1" i="1" kern="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Sorting</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 </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involves distributing the produced goods into </a:t>
            </a:r>
            <a:r>
              <a:rPr lang="en-GB" sz="2000" b="1" kern="0" dirty="0">
                <a:effectLst/>
                <a:latin typeface="Calibri" panose="020F0502020204030204" pitchFamily="34" charset="0"/>
                <a:ea typeface="Calibri" panose="020F0502020204030204" pitchFamily="34" charset="0"/>
                <a:cs typeface="Times New Roman" panose="02020603050405020304" pitchFamily="18" charset="0"/>
              </a:rPr>
              <a:t>homogeneous groups</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The characteristics based on which this distribution is carried out should be easily distinguishable (size, </a:t>
            </a:r>
            <a:r>
              <a:rPr lang="en-GB" sz="2000" kern="0" dirty="0" err="1">
                <a:effectLst/>
                <a:latin typeface="Calibri" panose="020F0502020204030204" pitchFamily="34" charset="0"/>
                <a:ea typeface="Calibri" panose="020F0502020204030204" pitchFamily="34" charset="0"/>
                <a:cs typeface="Times New Roman" panose="02020603050405020304" pitchFamily="18" charset="0"/>
              </a:rPr>
              <a:t>color</a:t>
            </a:r>
            <a:r>
              <a:rPr lang="en-GB" sz="2000" kern="0" dirty="0">
                <a:effectLst/>
                <a:latin typeface="Calibri" panose="020F0502020204030204" pitchFamily="34" charset="0"/>
                <a:ea typeface="Calibri" panose="020F0502020204030204" pitchFamily="34" charset="0"/>
                <a:cs typeface="Times New Roman" panose="02020603050405020304" pitchFamily="18" charset="0"/>
              </a:rPr>
              <a:t>, quality). Sorting activities are often encountered when dealing with agricultural products. For example, sorting by taste or vitamin content can be difficult to achieve. Sorting allows for price differentiation and the satisfaction of different needs (for example, fruits for processing and for fresh consumption). For some widely distributed goods, there are accepted standards. With them, sorting can be reduced to distinguishing those items that meet the standard from the others that deviate from it beyond allowable norms. </a:t>
            </a:r>
            <a:endParaRPr lang="bg-BG"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pPr>
            <a:endParaRPr lang="bg-BG" sz="2400" b="1" dirty="0">
              <a:solidFill>
                <a:srgbClr val="2F5496"/>
              </a:solidFill>
              <a:effectLst/>
              <a:ea typeface="Times New Roman" panose="02020603050405020304" pitchFamily="18" charset="0"/>
              <a:cs typeface="Times New Roman" panose="02020603050405020304" pitchFamily="18" charset="0"/>
            </a:endParaRPr>
          </a:p>
        </p:txBody>
      </p:sp>
      <p:pic>
        <p:nvPicPr>
          <p:cNvPr id="5" name="Картина 4">
            <a:extLst>
              <a:ext uri="{FF2B5EF4-FFF2-40B4-BE49-F238E27FC236}">
                <a16:creationId xmlns:a16="http://schemas.microsoft.com/office/drawing/2014/main" id="{37342310-86C6-37AD-8B4C-8FE80DEB6913}"/>
              </a:ext>
            </a:extLst>
          </p:cNvPr>
          <p:cNvPicPr>
            <a:picLocks noChangeAspect="1"/>
          </p:cNvPicPr>
          <p:nvPr/>
        </p:nvPicPr>
        <p:blipFill>
          <a:blip r:embed="rId12"/>
          <a:stretch>
            <a:fillRect/>
          </a:stretch>
        </p:blipFill>
        <p:spPr>
          <a:xfrm>
            <a:off x="6634065" y="4966811"/>
            <a:ext cx="2798969" cy="984196"/>
          </a:xfrm>
          <a:prstGeom prst="rect">
            <a:avLst/>
          </a:prstGeom>
        </p:spPr>
      </p:pic>
    </p:spTree>
    <p:extLst>
      <p:ext uri="{BB962C8B-B14F-4D97-AF65-F5344CB8AC3E}">
        <p14:creationId xmlns:p14="http://schemas.microsoft.com/office/powerpoint/2010/main" val="1268375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3301</Words>
  <Application>Microsoft Office PowerPoint</Application>
  <PresentationFormat>Широк екран</PresentationFormat>
  <Paragraphs>96</Paragraphs>
  <Slides>22</Slides>
  <Notes>0</Notes>
  <HiddenSlides>0</HiddenSlides>
  <MMClips>0</MMClips>
  <ScaleCrop>false</ScaleCrop>
  <HeadingPairs>
    <vt:vector size="6" baseType="variant">
      <vt:variant>
        <vt:lpstr>Използвани шрифтове</vt:lpstr>
      </vt:variant>
      <vt:variant>
        <vt:i4>8</vt:i4>
      </vt:variant>
      <vt:variant>
        <vt:lpstr>Тема</vt:lpstr>
      </vt:variant>
      <vt:variant>
        <vt:i4>1</vt:i4>
      </vt:variant>
      <vt:variant>
        <vt:lpstr>Заглавия на слайдовете</vt:lpstr>
      </vt:variant>
      <vt:variant>
        <vt:i4>22</vt:i4>
      </vt:variant>
    </vt:vector>
  </HeadingPairs>
  <TitlesOfParts>
    <vt:vector size="31" baseType="lpstr">
      <vt:lpstr>Arial</vt:lpstr>
      <vt:lpstr>Calibri</vt:lpstr>
      <vt:lpstr>Calibri Light</vt:lpstr>
      <vt:lpstr>Cambria</vt:lpstr>
      <vt:lpstr>MyriadPro-Regular</vt:lpstr>
      <vt:lpstr>Symbol</vt:lpstr>
      <vt:lpstr>Times New Roman</vt:lpstr>
      <vt:lpstr>Wingdings</vt:lpstr>
      <vt:lpstr>Office Theme</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 Marinov</dc:creator>
  <cp:lastModifiedBy>Люсияна Любчева</cp:lastModifiedBy>
  <cp:revision>227</cp:revision>
  <cp:lastPrinted>2023-10-04T07:40:00Z</cp:lastPrinted>
  <dcterms:created xsi:type="dcterms:W3CDTF">2022-05-16T15:57:55Z</dcterms:created>
  <dcterms:modified xsi:type="dcterms:W3CDTF">2024-02-13T14:31:20Z</dcterms:modified>
</cp:coreProperties>
</file>