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f1cb93a5f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f1cb93a5f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f1cb93a5fc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f1cb93a5fc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f1cb93a5fc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f1cb93a5fc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f1cb93a5fc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f1cb93a5fc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f1cb93a5fc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f1cb93a5fc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f1cb93a5fc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f1cb93a5fc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f1cb93a5fc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f1cb93a5fc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0" y="-7325"/>
            <a:ext cx="9144000" cy="641138"/>
            <a:chOff x="0" y="-7325"/>
            <a:chExt cx="9144000" cy="641138"/>
          </a:xfrm>
        </p:grpSpPr>
        <p:sp>
          <p:nvSpPr>
            <p:cNvPr id="18" name="Google Shape;18;p2"/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lt1"/>
                  </a:solidFill>
                </a:rPr>
                <a:t>SEEDplus Venture Creation Course		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19" name="Google Shape;19;p2"/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20" name="Google Shape;20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4" name="Google Shape;24;p3"/>
          <p:cNvGrpSpPr/>
          <p:nvPr/>
        </p:nvGrpSpPr>
        <p:grpSpPr>
          <a:xfrm>
            <a:off x="0" y="-7325"/>
            <a:ext cx="9144000" cy="641138"/>
            <a:chOff x="0" y="-7325"/>
            <a:chExt cx="9144000" cy="641138"/>
          </a:xfrm>
        </p:grpSpPr>
        <p:sp>
          <p:nvSpPr>
            <p:cNvPr id="25" name="Google Shape;25;p3"/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lt1"/>
                  </a:solidFill>
                </a:rPr>
                <a:t>SEEDplus Venture Creation Course		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26" name="Google Shape;26;p3"/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27" name="Google Shape;27;p3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2" name="Google Shape;32;p4"/>
          <p:cNvGrpSpPr/>
          <p:nvPr/>
        </p:nvGrpSpPr>
        <p:grpSpPr>
          <a:xfrm>
            <a:off x="0" y="-7325"/>
            <a:ext cx="9144000" cy="641138"/>
            <a:chOff x="0" y="-7325"/>
            <a:chExt cx="9144000" cy="641138"/>
          </a:xfrm>
        </p:grpSpPr>
        <p:sp>
          <p:nvSpPr>
            <p:cNvPr id="33" name="Google Shape;33;p4"/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lt1"/>
                  </a:solidFill>
                </a:rPr>
                <a:t>SEEDplus Venture Creation Course		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34" name="Google Shape;34;p4"/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35" name="Google Shape;35;p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4832400" y="13810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1" name="Google Shape;41;p5"/>
          <p:cNvGrpSpPr/>
          <p:nvPr/>
        </p:nvGrpSpPr>
        <p:grpSpPr>
          <a:xfrm>
            <a:off x="0" y="-7325"/>
            <a:ext cx="9144000" cy="641138"/>
            <a:chOff x="0" y="-7325"/>
            <a:chExt cx="9144000" cy="641138"/>
          </a:xfrm>
        </p:grpSpPr>
        <p:sp>
          <p:nvSpPr>
            <p:cNvPr id="42" name="Google Shape;42;p5"/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lt1"/>
                  </a:solidFill>
                </a:rPr>
                <a:t>SEED+ Venture Creation Course		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43" name="Google Shape;43;p5"/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44" name="Google Shape;44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8" name="Google Shape;48;p6"/>
          <p:cNvGrpSpPr/>
          <p:nvPr/>
        </p:nvGrpSpPr>
        <p:grpSpPr>
          <a:xfrm>
            <a:off x="0" y="-7325"/>
            <a:ext cx="9144000" cy="641138"/>
            <a:chOff x="0" y="-7325"/>
            <a:chExt cx="9144000" cy="641138"/>
          </a:xfrm>
        </p:grpSpPr>
        <p:sp>
          <p:nvSpPr>
            <p:cNvPr id="49" name="Google Shape;49;p6"/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lt1"/>
                  </a:solidFill>
                </a:rPr>
                <a:t>SEED+ Venture Creation Course		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50" name="Google Shape;50;p6"/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51" name="Google Shape;51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311700" y="7080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311700" y="15420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637037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800"/>
              <a:buNone/>
              <a:defRPr sz="2800">
                <a:solidFill>
                  <a:srgbClr val="1C458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800"/>
              <a:buNone/>
              <a:defRPr sz="2800">
                <a:solidFill>
                  <a:srgbClr val="1C458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800"/>
              <a:buNone/>
              <a:defRPr sz="2800">
                <a:solidFill>
                  <a:srgbClr val="1C458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800"/>
              <a:buNone/>
              <a:defRPr sz="2800">
                <a:solidFill>
                  <a:srgbClr val="1C458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800"/>
              <a:buNone/>
              <a:defRPr sz="2800">
                <a:solidFill>
                  <a:srgbClr val="1C458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800"/>
              <a:buNone/>
              <a:defRPr sz="2800">
                <a:solidFill>
                  <a:srgbClr val="1C458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800"/>
              <a:buNone/>
              <a:defRPr sz="2800">
                <a:solidFill>
                  <a:srgbClr val="1C458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800"/>
              <a:buNone/>
              <a:defRPr sz="2800">
                <a:solidFill>
                  <a:srgbClr val="1C458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2800"/>
              <a:buNone/>
              <a:defRPr sz="280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800"/>
              <a:buChar char="●"/>
              <a:defRPr sz="1800">
                <a:solidFill>
                  <a:srgbClr val="1C4587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○"/>
              <a:defRPr>
                <a:solidFill>
                  <a:srgbClr val="1C4587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■"/>
              <a:defRPr>
                <a:solidFill>
                  <a:srgbClr val="1C4587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●"/>
              <a:defRPr>
                <a:solidFill>
                  <a:srgbClr val="1C4587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○"/>
              <a:defRPr>
                <a:solidFill>
                  <a:srgbClr val="1C4587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■"/>
              <a:defRPr>
                <a:solidFill>
                  <a:srgbClr val="1C4587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●"/>
              <a:defRPr>
                <a:solidFill>
                  <a:srgbClr val="1C4587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○"/>
              <a:defRPr>
                <a:solidFill>
                  <a:srgbClr val="1C4587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■"/>
              <a:defRPr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9" name="Google Shape;9;p1"/>
          <p:cNvGrpSpPr/>
          <p:nvPr/>
        </p:nvGrpSpPr>
        <p:grpSpPr>
          <a:xfrm>
            <a:off x="0" y="-7325"/>
            <a:ext cx="9144000" cy="641138"/>
            <a:chOff x="0" y="-7325"/>
            <a:chExt cx="9144000" cy="641138"/>
          </a:xfrm>
        </p:grpSpPr>
        <p:sp>
          <p:nvSpPr>
            <p:cNvPr id="10" name="Google Shape;10;p1"/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lt1"/>
                  </a:solidFill>
                </a:rPr>
                <a:t>SEEDplus Venture Creation Course		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11" name="Google Shape;11;p1"/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12" name="Google Shape;12;p1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edplus.cloudearthi.com/term2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duportal.kau.org.ua/login/index.php?lang=e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13"/>
          <p:cNvGrpSpPr/>
          <p:nvPr/>
        </p:nvGrpSpPr>
        <p:grpSpPr>
          <a:xfrm>
            <a:off x="0" y="-7325"/>
            <a:ext cx="9144000" cy="641138"/>
            <a:chOff x="0" y="-7325"/>
            <a:chExt cx="9144000" cy="641138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0" y="-3687"/>
              <a:ext cx="91440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chemeClr val="lt1"/>
                  </a:solidFill>
                </a:rPr>
                <a:t>SEED+ Venture Creation Course		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7737219" y="-7325"/>
              <a:ext cx="1384800" cy="6375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solidFill>
                    <a:schemeClr val="lt1"/>
                  </a:solidFill>
                </a:rPr>
                <a:t>Funded by the European Union</a:t>
              </a:r>
              <a:endParaRPr sz="1300">
                <a:solidFill>
                  <a:schemeClr val="lt1"/>
                </a:solidFill>
              </a:endParaRPr>
            </a:p>
          </p:txBody>
        </p:sp>
        <p:pic>
          <p:nvPicPr>
            <p:cNvPr id="81" name="Google Shape;8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10800000" flipH="1">
              <a:off x="6726760" y="-3662"/>
              <a:ext cx="956175" cy="6374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2" name="Google Shape;82;p13"/>
          <p:cNvSpPr txBox="1"/>
          <p:nvPr/>
        </p:nvSpPr>
        <p:spPr>
          <a:xfrm>
            <a:off x="2579075" y="2963000"/>
            <a:ext cx="4220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83" name="Google Shape;83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>
                <a:solidFill>
                  <a:srgbClr val="1C4587"/>
                </a:solidFill>
              </a:rPr>
              <a:t>SEEDplus Venture Creation Programme </a:t>
            </a:r>
            <a:endParaRPr sz="4900">
              <a:solidFill>
                <a:srgbClr val="1C4587"/>
              </a:solidFill>
            </a:endParaRPr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C4587"/>
                </a:solidFill>
              </a:rPr>
              <a:t>Term 2: The Lean LaunchPad</a:t>
            </a:r>
            <a:endParaRPr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Introduction</a:t>
            </a:r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on ‘Venture Creation course: ‘Foundations’ and the SEEDplus project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Course overview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Who is it for?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Why take the course?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is it different from the Foundations course?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What’s ahead after the course?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Introducing the Lean LaunchPad Methodology</a:t>
            </a:r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to build a startup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is a startup (and what is it not)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Customer-centric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Direct interaction with customers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Business Model Canvas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Fail fast, learn quick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MVP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5964025" y="2304475"/>
            <a:ext cx="26451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1C4587"/>
                </a:solidFill>
              </a:rPr>
              <a:t>"No business plan survives first contact with customers."</a:t>
            </a:r>
            <a:endParaRPr sz="2400" b="1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rgbClr val="1C4587"/>
                </a:solidFill>
              </a:rPr>
              <a:t>Steve Blank</a:t>
            </a:r>
            <a:endParaRPr sz="1800" i="1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Curriculum</a:t>
            </a:r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4626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week course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Introduction to the course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Business models and customer development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Value propositions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Customer, users, and payers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Distribution channels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Customer relationships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Revenue models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Partners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Key resources and costs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Playback and lessons learned</a:t>
            </a:r>
            <a:endParaRPr/>
          </a:p>
        </p:txBody>
      </p:sp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9500" y="1052900"/>
            <a:ext cx="5183226" cy="380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Activities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Course delivery: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Self-led startup tasks, participants-led interactive seminars with facilitated breakout sessions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Available materials: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topic overview videos, additional reading, weekly activity brief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Materials stored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SEEDplus programme page</a:t>
            </a:r>
            <a:r>
              <a:rPr lang="en"/>
              <a:t> and on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KAU Canvas platform</a:t>
            </a: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Additional services: Grill the Leader workshops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Expectations on participants: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1.5hrs seminar and grill the leader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2-4hrs outside classroom time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Upload of weekly progress update to relevant university portal and presentation in seminar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Startup ideation and team building support: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https://community.cloudearthi.com/forums/Forum/seedplus-innovation-competition/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Logistics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Logistics: Virtual delivery across all partners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Seminar: Wednesday @ 17:00 CET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Grill the Leader: Thursday @ 17:00 CET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i="1"/>
              <a:t>N.b. exception next week, Grill the Leader to be Monday 19 February @ 16:00 CET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Term dates: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Stage 1: w/c 12 February - w/c 18 March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Mid-term break: w/c 25 March - w/c 01 April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Stage 2: w/c 08 April - w/c 29 April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23rd, 24th, and 25th April - BOOST Camp event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Language: All sessions and submissions to be delivered in English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Course recognition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University specific recognition through credits or certificates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Post-Course Activities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1101950" y="1381075"/>
            <a:ext cx="2522100" cy="7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Pitching support</a:t>
            </a:r>
            <a:endParaRPr sz="1600" b="1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/>
              <a:t>Early May</a:t>
            </a:r>
            <a:endParaRPr sz="1600"/>
          </a:p>
        </p:txBody>
      </p:sp>
      <p:cxnSp>
        <p:nvCxnSpPr>
          <p:cNvPr id="123" name="Google Shape;123;p19"/>
          <p:cNvCxnSpPr/>
          <p:nvPr/>
        </p:nvCxnSpPr>
        <p:spPr>
          <a:xfrm>
            <a:off x="4573700" y="1375150"/>
            <a:ext cx="0" cy="377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124" name="Google Shape;124;p19"/>
          <p:cNvSpPr txBox="1"/>
          <p:nvPr/>
        </p:nvSpPr>
        <p:spPr>
          <a:xfrm>
            <a:off x="5523350" y="1920094"/>
            <a:ext cx="30000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1C4587"/>
                </a:solidFill>
              </a:rPr>
              <a:t>Local competition</a:t>
            </a:r>
            <a:endParaRPr sz="1600" b="1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1C4587"/>
                </a:solidFill>
              </a:rPr>
              <a:t>Mid May</a:t>
            </a:r>
            <a:endParaRPr sz="1600" i="1">
              <a:solidFill>
                <a:srgbClr val="1C4587"/>
              </a:solidFill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417850" y="2397325"/>
            <a:ext cx="3206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1C4587"/>
                </a:solidFill>
              </a:rPr>
              <a:t>International pitch opportunity - CloudEARTHi conference</a:t>
            </a:r>
            <a:endParaRPr sz="1600" b="1">
              <a:solidFill>
                <a:srgbClr val="1C4587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1C4587"/>
                </a:solidFill>
              </a:rPr>
              <a:t>End June</a:t>
            </a:r>
            <a:endParaRPr sz="1600" i="1">
              <a:solidFill>
                <a:srgbClr val="1C4587"/>
              </a:solidFill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5523350" y="3367131"/>
            <a:ext cx="30000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1C4587"/>
                </a:solidFill>
              </a:rPr>
              <a:t>International competition</a:t>
            </a:r>
            <a:endParaRPr sz="1600" b="1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1C4587"/>
                </a:solidFill>
              </a:rPr>
              <a:t>September - October</a:t>
            </a:r>
            <a:endParaRPr sz="1600" i="1">
              <a:solidFill>
                <a:srgbClr val="1C4587"/>
              </a:solidFill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311700" y="3844350"/>
            <a:ext cx="3312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1C4587"/>
                </a:solidFill>
              </a:rPr>
              <a:t>Startup Acceleration services from G-Force and FastTrack</a:t>
            </a:r>
            <a:endParaRPr sz="1600" b="1">
              <a:solidFill>
                <a:srgbClr val="1C4587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1C4587"/>
                </a:solidFill>
              </a:rPr>
              <a:t>Q4 2024 / Q1 2025</a:t>
            </a:r>
            <a:endParaRPr sz="1600" i="1">
              <a:solidFill>
                <a:srgbClr val="1C4587"/>
              </a:solidFill>
            </a:endParaRPr>
          </a:p>
        </p:txBody>
      </p:sp>
      <p:cxnSp>
        <p:nvCxnSpPr>
          <p:cNvPr id="128" name="Google Shape;128;p19"/>
          <p:cNvCxnSpPr>
            <a:stCxn id="122" idx="3"/>
          </p:cNvCxnSpPr>
          <p:nvPr/>
        </p:nvCxnSpPr>
        <p:spPr>
          <a:xfrm>
            <a:off x="3624050" y="1750525"/>
            <a:ext cx="957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19"/>
          <p:cNvCxnSpPr>
            <a:stCxn id="125" idx="3"/>
          </p:cNvCxnSpPr>
          <p:nvPr/>
        </p:nvCxnSpPr>
        <p:spPr>
          <a:xfrm>
            <a:off x="3623950" y="2859025"/>
            <a:ext cx="957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" name="Google Shape;130;p19"/>
          <p:cNvCxnSpPr>
            <a:stCxn id="127" idx="3"/>
          </p:cNvCxnSpPr>
          <p:nvPr/>
        </p:nvCxnSpPr>
        <p:spPr>
          <a:xfrm>
            <a:off x="3624000" y="4306050"/>
            <a:ext cx="949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19"/>
          <p:cNvCxnSpPr>
            <a:endCxn id="126" idx="1"/>
          </p:cNvCxnSpPr>
          <p:nvPr/>
        </p:nvCxnSpPr>
        <p:spPr>
          <a:xfrm>
            <a:off x="4573550" y="3705681"/>
            <a:ext cx="949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Google Shape;132;p19"/>
          <p:cNvCxnSpPr>
            <a:endCxn id="124" idx="1"/>
          </p:cNvCxnSpPr>
          <p:nvPr/>
        </p:nvCxnSpPr>
        <p:spPr>
          <a:xfrm>
            <a:off x="4581350" y="2258644"/>
            <a:ext cx="942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311700" y="673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Delivery Team and SEEDplus team</a:t>
            </a:r>
            <a:endParaRPr/>
          </a:p>
        </p:txBody>
      </p:sp>
      <p:grpSp>
        <p:nvGrpSpPr>
          <p:cNvPr id="138" name="Google Shape;138;p20"/>
          <p:cNvGrpSpPr/>
          <p:nvPr/>
        </p:nvGrpSpPr>
        <p:grpSpPr>
          <a:xfrm>
            <a:off x="559138" y="1305975"/>
            <a:ext cx="8025725" cy="2087075"/>
            <a:chOff x="389350" y="1451450"/>
            <a:chExt cx="8025725" cy="2087075"/>
          </a:xfrm>
        </p:grpSpPr>
        <p:pic>
          <p:nvPicPr>
            <p:cNvPr id="139" name="Google Shape;139;p2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89350" y="1451450"/>
              <a:ext cx="6463575" cy="20870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" name="Google Shape;140;p20"/>
            <p:cNvSpPr/>
            <p:nvPr/>
          </p:nvSpPr>
          <p:spPr>
            <a:xfrm>
              <a:off x="6819675" y="1473925"/>
              <a:ext cx="1595400" cy="20058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41" name="Google Shape;141;p2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171011" y="1640950"/>
              <a:ext cx="889025" cy="8890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142;p20"/>
            <p:cNvSpPr txBox="1"/>
            <p:nvPr/>
          </p:nvSpPr>
          <p:spPr>
            <a:xfrm>
              <a:off x="6817825" y="3125425"/>
              <a:ext cx="1595400" cy="365700"/>
            </a:xfrm>
            <a:prstGeom prst="rect">
              <a:avLst/>
            </a:prstGeom>
            <a:solidFill>
              <a:srgbClr val="7A7C8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b="1">
                  <a:solidFill>
                    <a:schemeClr val="lt1"/>
                  </a:solidFill>
                </a:rPr>
                <a:t>Portugal</a:t>
              </a:r>
              <a:endParaRPr sz="900" b="1">
                <a:solidFill>
                  <a:schemeClr val="lt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 b="1">
                <a:solidFill>
                  <a:schemeClr val="lt1"/>
                </a:solidFill>
              </a:endParaRPr>
            </a:p>
          </p:txBody>
        </p:sp>
        <p:sp>
          <p:nvSpPr>
            <p:cNvPr id="143" name="Google Shape;143;p20"/>
            <p:cNvSpPr txBox="1"/>
            <p:nvPr/>
          </p:nvSpPr>
          <p:spPr>
            <a:xfrm>
              <a:off x="6817825" y="2563445"/>
              <a:ext cx="1595400" cy="36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b="1">
                  <a:solidFill>
                    <a:schemeClr val="dk1"/>
                  </a:solidFill>
                </a:rPr>
                <a:t>Fast Track Ventures</a:t>
              </a:r>
              <a:endParaRPr sz="900" b="1">
                <a:solidFill>
                  <a:schemeClr val="dk1"/>
                </a:solidFill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 b="1">
                <a:solidFill>
                  <a:schemeClr val="dk1"/>
                </a:solidFill>
              </a:endParaRPr>
            </a:p>
          </p:txBody>
        </p:sp>
      </p:grpSp>
      <p:sp>
        <p:nvSpPr>
          <p:cNvPr id="144" name="Google Shape;144;p20"/>
          <p:cNvSpPr txBox="1"/>
          <p:nvPr/>
        </p:nvSpPr>
        <p:spPr>
          <a:xfrm>
            <a:off x="50" y="4748426"/>
            <a:ext cx="9144000" cy="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i="1">
                <a:solidFill>
                  <a:srgbClr val="666666"/>
                </a:solidFill>
                <a:highlight>
                  <a:srgbClr val="FFFFFF"/>
                </a:highlight>
              </a:rPr>
              <a:t>The information presented in this presentation is solely the opinion of the project and does not necessarily represent the views of the European Union, other funding agencies, or partner institutions.</a:t>
            </a:r>
            <a:endParaRPr sz="800" i="1">
              <a:solidFill>
                <a:srgbClr val="666666"/>
              </a:solidFill>
            </a:endParaRPr>
          </a:p>
        </p:txBody>
      </p:sp>
      <p:pic>
        <p:nvPicPr>
          <p:cNvPr id="145" name="Google Shape;145;p20"/>
          <p:cNvPicPr preferRelativeResize="0"/>
          <p:nvPr/>
        </p:nvPicPr>
        <p:blipFill rotWithShape="1">
          <a:blip r:embed="rId5">
            <a:alphaModFix/>
          </a:blip>
          <a:srcRect l="9085" t="15801" r="10658" b="18796"/>
          <a:stretch/>
        </p:blipFill>
        <p:spPr>
          <a:xfrm>
            <a:off x="3729664" y="3535242"/>
            <a:ext cx="1551819" cy="1141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0"/>
          <p:cNvPicPr preferRelativeResize="0"/>
          <p:nvPr/>
        </p:nvPicPr>
        <p:blipFill rotWithShape="1">
          <a:blip r:embed="rId6">
            <a:alphaModFix/>
          </a:blip>
          <a:srcRect r="56057"/>
          <a:stretch/>
        </p:blipFill>
        <p:spPr>
          <a:xfrm>
            <a:off x="1896200" y="3672829"/>
            <a:ext cx="947452" cy="86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51491" y="3459410"/>
            <a:ext cx="1441533" cy="1292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On-screen Show (16:9)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SEEDplus Venture Creation Programme </vt:lpstr>
      <vt:lpstr>Course Introduction</vt:lpstr>
      <vt:lpstr>Introducing the Lean LaunchPad Methodology</vt:lpstr>
      <vt:lpstr>The Curriculum</vt:lpstr>
      <vt:lpstr>Course Activities</vt:lpstr>
      <vt:lpstr>Course Logistics</vt:lpstr>
      <vt:lpstr>Post-Course Activities</vt:lpstr>
      <vt:lpstr>The Delivery Team and SEEDplus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SEEDplus Venture Creation Programme </dc:title>
  <cp:lastModifiedBy>Tamer Abu-Alam</cp:lastModifiedBy>
  <cp:revision>1</cp:revision>
  <dcterms:modified xsi:type="dcterms:W3CDTF">2024-02-17T20:24:54Z</dcterms:modified>
</cp:coreProperties>
</file>