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4" r:id="rId15"/>
    <p:sldId id="275" r:id="rId16"/>
    <p:sldId id="268" r:id="rId17"/>
    <p:sldId id="269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447" autoAdjust="0"/>
  </p:normalViewPr>
  <p:slideViewPr>
    <p:cSldViewPr snapToGrid="0">
      <p:cViewPr varScale="1">
        <p:scale>
          <a:sx n="78" d="100"/>
          <a:sy n="78" d="100"/>
        </p:scale>
        <p:origin x="42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460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68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335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95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099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927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700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518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019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18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338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723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632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22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57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28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73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512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7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06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1cb93a5f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1cb93a5f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22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0" y="-7325"/>
            <a:ext cx="9144000" cy="641138"/>
            <a:chOff x="0" y="-7325"/>
            <a:chExt cx="9144000" cy="641138"/>
          </a:xfrm>
        </p:grpSpPr>
        <p:sp>
          <p:nvSpPr>
            <p:cNvPr id="18" name="Google Shape;18;p2"/>
            <p:cNvSpPr txBox="1"/>
            <p:nvPr/>
          </p:nvSpPr>
          <p:spPr>
            <a:xfrm>
              <a:off x="0" y="-3687"/>
              <a:ext cx="91440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SEEDplus Venture Creation Course		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7737219" y="-7325"/>
              <a:ext cx="13848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Funded by the European Union</a:t>
              </a:r>
              <a:endParaRPr sz="1300">
                <a:solidFill>
                  <a:schemeClr val="lt1"/>
                </a:solidFill>
              </a:endParaRPr>
            </a:p>
          </p:txBody>
        </p:sp>
        <p:pic>
          <p:nvPicPr>
            <p:cNvPr id="20" name="Google Shape;2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726760" y="-3662"/>
              <a:ext cx="956175" cy="637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0" y="-7325"/>
            <a:ext cx="9144000" cy="641138"/>
            <a:chOff x="0" y="-7325"/>
            <a:chExt cx="9144000" cy="641138"/>
          </a:xfrm>
        </p:grpSpPr>
        <p:sp>
          <p:nvSpPr>
            <p:cNvPr id="25" name="Google Shape;25;p3"/>
            <p:cNvSpPr txBox="1"/>
            <p:nvPr/>
          </p:nvSpPr>
          <p:spPr>
            <a:xfrm>
              <a:off x="0" y="-3687"/>
              <a:ext cx="91440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SEEDplus Venture Creation Course		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" name="Google Shape;26;p3"/>
            <p:cNvSpPr txBox="1"/>
            <p:nvPr/>
          </p:nvSpPr>
          <p:spPr>
            <a:xfrm>
              <a:off x="7737219" y="-7325"/>
              <a:ext cx="13848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Funded by the European Union</a:t>
              </a:r>
              <a:endParaRPr sz="1300">
                <a:solidFill>
                  <a:schemeClr val="lt1"/>
                </a:solidFill>
              </a:endParaRPr>
            </a:p>
          </p:txBody>
        </p:sp>
        <p:pic>
          <p:nvPicPr>
            <p:cNvPr id="27" name="Google Shape;27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726760" y="-3662"/>
              <a:ext cx="956175" cy="637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0" y="-7325"/>
            <a:ext cx="9144000" cy="641138"/>
            <a:chOff x="0" y="-7325"/>
            <a:chExt cx="9144000" cy="641138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0" y="-3687"/>
              <a:ext cx="91440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SEEDplus Venture Creation Course		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4" name="Google Shape;34;p4"/>
            <p:cNvSpPr txBox="1"/>
            <p:nvPr/>
          </p:nvSpPr>
          <p:spPr>
            <a:xfrm>
              <a:off x="7737219" y="-7325"/>
              <a:ext cx="13848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Funded by the European Union</a:t>
              </a:r>
              <a:endParaRPr sz="1300">
                <a:solidFill>
                  <a:schemeClr val="lt1"/>
                </a:solidFill>
              </a:endParaRPr>
            </a:p>
          </p:txBody>
        </p:sp>
        <p:pic>
          <p:nvPicPr>
            <p:cNvPr id="35" name="Google Shape;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726760" y="-3662"/>
              <a:ext cx="956175" cy="637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832400" y="1381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0" y="-7325"/>
            <a:ext cx="9144000" cy="641138"/>
            <a:chOff x="0" y="-7325"/>
            <a:chExt cx="9144000" cy="641138"/>
          </a:xfrm>
        </p:grpSpPr>
        <p:sp>
          <p:nvSpPr>
            <p:cNvPr id="42" name="Google Shape;42;p5"/>
            <p:cNvSpPr txBox="1"/>
            <p:nvPr/>
          </p:nvSpPr>
          <p:spPr>
            <a:xfrm>
              <a:off x="0" y="-3687"/>
              <a:ext cx="91440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SEED+ Venture Creation Course		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43" name="Google Shape;43;p5"/>
            <p:cNvSpPr txBox="1"/>
            <p:nvPr/>
          </p:nvSpPr>
          <p:spPr>
            <a:xfrm>
              <a:off x="7737219" y="-7325"/>
              <a:ext cx="13848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Funded by the European Union</a:t>
              </a:r>
              <a:endParaRPr sz="1300">
                <a:solidFill>
                  <a:schemeClr val="lt1"/>
                </a:solidFill>
              </a:endParaRPr>
            </a:p>
          </p:txBody>
        </p:sp>
        <p:pic>
          <p:nvPicPr>
            <p:cNvPr id="44" name="Google Shape;44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726760" y="-3662"/>
              <a:ext cx="956175" cy="637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0" y="-7325"/>
            <a:ext cx="9144000" cy="641138"/>
            <a:chOff x="0" y="-7325"/>
            <a:chExt cx="9144000" cy="641138"/>
          </a:xfrm>
        </p:grpSpPr>
        <p:sp>
          <p:nvSpPr>
            <p:cNvPr id="49" name="Google Shape;49;p6"/>
            <p:cNvSpPr txBox="1"/>
            <p:nvPr/>
          </p:nvSpPr>
          <p:spPr>
            <a:xfrm>
              <a:off x="0" y="-3687"/>
              <a:ext cx="91440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SEED+ Venture Creation Course		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50" name="Google Shape;50;p6"/>
            <p:cNvSpPr txBox="1"/>
            <p:nvPr/>
          </p:nvSpPr>
          <p:spPr>
            <a:xfrm>
              <a:off x="7737219" y="-7325"/>
              <a:ext cx="13848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Funded by the European Union</a:t>
              </a:r>
              <a:endParaRPr sz="1300">
                <a:solidFill>
                  <a:schemeClr val="lt1"/>
                </a:solidFill>
              </a:endParaRPr>
            </a:p>
          </p:txBody>
        </p:sp>
        <p:pic>
          <p:nvPicPr>
            <p:cNvPr id="51" name="Google Shape;51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726760" y="-3662"/>
              <a:ext cx="956175" cy="637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311700" y="7080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311700" y="15420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637037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None/>
              <a:defRPr sz="2800">
                <a:solidFill>
                  <a:srgbClr val="1C45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None/>
              <a:defRPr sz="2800">
                <a:solidFill>
                  <a:srgbClr val="1C458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None/>
              <a:defRPr sz="2800">
                <a:solidFill>
                  <a:srgbClr val="1C458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None/>
              <a:defRPr sz="2800">
                <a:solidFill>
                  <a:srgbClr val="1C458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None/>
              <a:defRPr sz="2800">
                <a:solidFill>
                  <a:srgbClr val="1C458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None/>
              <a:defRPr sz="2800">
                <a:solidFill>
                  <a:srgbClr val="1C458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None/>
              <a:defRPr sz="2800">
                <a:solidFill>
                  <a:srgbClr val="1C458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None/>
              <a:defRPr sz="2800">
                <a:solidFill>
                  <a:srgbClr val="1C458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None/>
              <a:defRPr sz="28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●"/>
              <a:defRPr sz="1800">
                <a:solidFill>
                  <a:srgbClr val="1C4587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○"/>
              <a:defRPr>
                <a:solidFill>
                  <a:srgbClr val="1C4587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■"/>
              <a:defRPr>
                <a:solidFill>
                  <a:srgbClr val="1C4587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●"/>
              <a:defRPr>
                <a:solidFill>
                  <a:srgbClr val="1C4587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○"/>
              <a:defRPr>
                <a:solidFill>
                  <a:srgbClr val="1C4587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■"/>
              <a:defRPr>
                <a:solidFill>
                  <a:srgbClr val="1C4587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●"/>
              <a:defRPr>
                <a:solidFill>
                  <a:srgbClr val="1C4587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○"/>
              <a:defRPr>
                <a:solidFill>
                  <a:srgbClr val="1C4587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■"/>
              <a:defRPr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0" y="-7325"/>
            <a:ext cx="9144000" cy="641138"/>
            <a:chOff x="0" y="-7325"/>
            <a:chExt cx="9144000" cy="641138"/>
          </a:xfrm>
        </p:grpSpPr>
        <p:sp>
          <p:nvSpPr>
            <p:cNvPr id="10" name="Google Shape;10;p1"/>
            <p:cNvSpPr txBox="1"/>
            <p:nvPr/>
          </p:nvSpPr>
          <p:spPr>
            <a:xfrm>
              <a:off x="0" y="-3687"/>
              <a:ext cx="91440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SEEDplus Venture Creation Course		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11" name="Google Shape;11;p1"/>
            <p:cNvSpPr txBox="1"/>
            <p:nvPr/>
          </p:nvSpPr>
          <p:spPr>
            <a:xfrm>
              <a:off x="7737219" y="-7325"/>
              <a:ext cx="13848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Funded by the European Union</a:t>
              </a:r>
              <a:endParaRPr sz="1300">
                <a:solidFill>
                  <a:schemeClr val="lt1"/>
                </a:solidFill>
              </a:endParaRPr>
            </a:p>
          </p:txBody>
        </p:sp>
        <p:pic>
          <p:nvPicPr>
            <p:cNvPr id="12" name="Google Shape;12;p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 rot="10800000" flipH="1">
              <a:off x="6726760" y="-3662"/>
              <a:ext cx="956175" cy="637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3"/>
          <p:cNvGrpSpPr/>
          <p:nvPr/>
        </p:nvGrpSpPr>
        <p:grpSpPr>
          <a:xfrm>
            <a:off x="0" y="-7325"/>
            <a:ext cx="9144000" cy="641138"/>
            <a:chOff x="0" y="-7325"/>
            <a:chExt cx="9144000" cy="641138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0" y="-3687"/>
              <a:ext cx="91440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SEED+ Venture Creation Course		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7737219" y="-7325"/>
              <a:ext cx="1384800" cy="6375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Funded by the European Union</a:t>
              </a:r>
              <a:endParaRPr sz="1300">
                <a:solidFill>
                  <a:schemeClr val="lt1"/>
                </a:solidFill>
              </a:endParaRPr>
            </a:p>
          </p:txBody>
        </p:sp>
        <p:pic>
          <p:nvPicPr>
            <p:cNvPr id="81" name="Google Shape;8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6726760" y="-3662"/>
              <a:ext cx="956175" cy="63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3"/>
          <p:cNvSpPr txBox="1"/>
          <p:nvPr/>
        </p:nvSpPr>
        <p:spPr>
          <a:xfrm>
            <a:off x="2579075" y="2963000"/>
            <a:ext cx="422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311700" y="11778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900" dirty="0">
                <a:solidFill>
                  <a:srgbClr val="1C4587"/>
                </a:solidFill>
              </a:rPr>
              <a:t>Business </a:t>
            </a:r>
            <a:r>
              <a:rPr lang="nb-NO" sz="4900" dirty="0" err="1">
                <a:solidFill>
                  <a:srgbClr val="1C4587"/>
                </a:solidFill>
              </a:rPr>
              <a:t>model</a:t>
            </a:r>
            <a:r>
              <a:rPr lang="nb-NO" sz="4900" dirty="0">
                <a:solidFill>
                  <a:srgbClr val="1C4587"/>
                </a:solidFill>
              </a:rPr>
              <a:t> </a:t>
            </a:r>
            <a:br>
              <a:rPr lang="nb-NO" sz="4900" dirty="0">
                <a:solidFill>
                  <a:srgbClr val="1C4587"/>
                </a:solidFill>
              </a:rPr>
            </a:br>
            <a:endParaRPr sz="4900" dirty="0">
              <a:solidFill>
                <a:srgbClr val="1C4587"/>
              </a:solidFill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800" dirty="0">
                <a:solidFill>
                  <a:srgbClr val="1C4587"/>
                </a:solidFill>
              </a:rPr>
              <a:t>Week2: </a:t>
            </a:r>
            <a:r>
              <a:rPr lang="nb-NO" sz="2800" dirty="0" err="1">
                <a:solidFill>
                  <a:srgbClr val="1C4587"/>
                </a:solidFill>
              </a:rPr>
              <a:t>Customer</a:t>
            </a:r>
            <a:r>
              <a:rPr lang="nb-NO" sz="2800" dirty="0">
                <a:solidFill>
                  <a:srgbClr val="1C4587"/>
                </a:solidFill>
              </a:rPr>
              <a:t> </a:t>
            </a:r>
            <a:r>
              <a:rPr lang="nb-NO" sz="2800" dirty="0" err="1">
                <a:solidFill>
                  <a:srgbClr val="1C4587"/>
                </a:solidFill>
              </a:rPr>
              <a:t>development</a:t>
            </a:r>
            <a:endParaRPr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311700" y="6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0EDAA7-988E-3CD4-F17A-CC9803EB056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68313" y="2848503"/>
            <a:ext cx="8207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Stop selling, start listening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B050"/>
                </a:solidFill>
              </a:rPr>
              <a:t>There are no facts inside your building, so get outside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Test your hypotheses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B050"/>
                </a:solidFill>
              </a:rPr>
              <a:t>Two are fundamental: problem and product concept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4AA02-8489-4329-1AF3-73E8959E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1478493"/>
            <a:ext cx="1271587" cy="1265237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E8C7D8D-7998-92FE-0956-A9A214A1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137635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462DC-55CB-9B46-84DD-E7ADAD8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448330"/>
            <a:ext cx="12954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DC6EC-133C-EFC2-0B85-B7F8440E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1443568"/>
            <a:ext cx="1273175" cy="1223962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4F3721-5ED6-F69B-BFC8-E61E2CFC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1448330"/>
            <a:ext cx="1273175" cy="1223963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16359ED4-BDF5-14A7-E4C1-0D17AFFDE9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8601" y="1673221"/>
            <a:ext cx="508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23C3934-3E56-6675-F465-1822069C6F63}"/>
              </a:ext>
            </a:extLst>
          </p:cNvPr>
          <p:cNvSpPr>
            <a:spLocks/>
          </p:cNvSpPr>
          <p:nvPr/>
        </p:nvSpPr>
        <p:spPr bwMode="auto">
          <a:xfrm>
            <a:off x="5235576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50BF5194-FC8F-9B9E-FA04-F1E9EB33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1138" y="2071160"/>
            <a:ext cx="7620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94586FC-8B68-4602-FFB0-06091A32D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0301BB7F-10CE-F8A4-113E-15BFB7B91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38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555406B-B7B6-08A6-F2DA-321DCAE7CD36}"/>
              </a:ext>
            </a:extLst>
          </p:cNvPr>
          <p:cNvSpPr>
            <a:spLocks/>
          </p:cNvSpPr>
          <p:nvPr/>
        </p:nvSpPr>
        <p:spPr bwMode="auto">
          <a:xfrm>
            <a:off x="7107238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04BCF-C7C5-E05A-5C5C-BA04EE6E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6" y="1753130"/>
            <a:ext cx="995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Discovery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88854-5145-ED53-230F-525F6ECD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1829330"/>
            <a:ext cx="877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Validation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4666E08-2F28-3837-7B3B-734759B29BF2}"/>
              </a:ext>
            </a:extLst>
          </p:cNvPr>
          <p:cNvSpPr>
            <a:spLocks/>
          </p:cNvSpPr>
          <p:nvPr/>
        </p:nvSpPr>
        <p:spPr bwMode="auto">
          <a:xfrm>
            <a:off x="3259138" y="1668458"/>
            <a:ext cx="114300" cy="112713"/>
          </a:xfrm>
          <a:custGeom>
            <a:avLst/>
            <a:gdLst>
              <a:gd name="T0" fmla="*/ 181451250 w 72"/>
              <a:gd name="T1" fmla="*/ 60484018 h 71"/>
              <a:gd name="T2" fmla="*/ 0 w 72"/>
              <a:gd name="T3" fmla="*/ 0 h 71"/>
              <a:gd name="T4" fmla="*/ 60483750 w 72"/>
              <a:gd name="T5" fmla="*/ 178932681 h 71"/>
              <a:gd name="T6" fmla="*/ 181451250 w 72"/>
              <a:gd name="T7" fmla="*/ 60484018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DAC2A-67A4-5CD6-473F-DA9E7662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1" y="1829330"/>
            <a:ext cx="836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Company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Building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25BE0-280B-836F-DEF3-00567E85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1829330"/>
            <a:ext cx="855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Creation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311700" y="6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4AA02-8489-4329-1AF3-73E8959E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1478493"/>
            <a:ext cx="1271587" cy="1265237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E8C7D8D-7998-92FE-0956-A9A214A1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137635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462DC-55CB-9B46-84DD-E7ADAD8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448330"/>
            <a:ext cx="12954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DC6EC-133C-EFC2-0B85-B7F8440E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1443568"/>
            <a:ext cx="1273175" cy="1223962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4F3721-5ED6-F69B-BFC8-E61E2CFC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1448330"/>
            <a:ext cx="1273175" cy="1223963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16359ED4-BDF5-14A7-E4C1-0D17AFFDE9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8601" y="1673221"/>
            <a:ext cx="508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23C3934-3E56-6675-F465-1822069C6F63}"/>
              </a:ext>
            </a:extLst>
          </p:cNvPr>
          <p:cNvSpPr>
            <a:spLocks/>
          </p:cNvSpPr>
          <p:nvPr/>
        </p:nvSpPr>
        <p:spPr bwMode="auto">
          <a:xfrm>
            <a:off x="5235576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50BF5194-FC8F-9B9E-FA04-F1E9EB33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1138" y="2071160"/>
            <a:ext cx="7620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94586FC-8B68-4602-FFB0-06091A32D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0301BB7F-10CE-F8A4-113E-15BFB7B91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38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555406B-B7B6-08A6-F2DA-321DCAE7CD36}"/>
              </a:ext>
            </a:extLst>
          </p:cNvPr>
          <p:cNvSpPr>
            <a:spLocks/>
          </p:cNvSpPr>
          <p:nvPr/>
        </p:nvSpPr>
        <p:spPr bwMode="auto">
          <a:xfrm>
            <a:off x="7107238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04BCF-C7C5-E05A-5C5C-BA04EE6E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6" y="1753130"/>
            <a:ext cx="995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Discovery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88854-5145-ED53-230F-525F6ECD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1829330"/>
            <a:ext cx="877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Validation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4666E08-2F28-3837-7B3B-734759B29BF2}"/>
              </a:ext>
            </a:extLst>
          </p:cNvPr>
          <p:cNvSpPr>
            <a:spLocks/>
          </p:cNvSpPr>
          <p:nvPr/>
        </p:nvSpPr>
        <p:spPr bwMode="auto">
          <a:xfrm>
            <a:off x="3259138" y="1668458"/>
            <a:ext cx="114300" cy="112713"/>
          </a:xfrm>
          <a:custGeom>
            <a:avLst/>
            <a:gdLst>
              <a:gd name="T0" fmla="*/ 181451250 w 72"/>
              <a:gd name="T1" fmla="*/ 60484018 h 71"/>
              <a:gd name="T2" fmla="*/ 0 w 72"/>
              <a:gd name="T3" fmla="*/ 0 h 71"/>
              <a:gd name="T4" fmla="*/ 60483750 w 72"/>
              <a:gd name="T5" fmla="*/ 178932681 h 71"/>
              <a:gd name="T6" fmla="*/ 181451250 w 72"/>
              <a:gd name="T7" fmla="*/ 60484018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DAC2A-67A4-5CD6-473F-DA9E7662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1" y="1829330"/>
            <a:ext cx="836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Company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Building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25BE0-280B-836F-DEF3-00567E85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1829330"/>
            <a:ext cx="855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Creation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E0A9B-16EF-E5AE-3ADE-A27FCB3627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4505" y="2944463"/>
            <a:ext cx="8240712" cy="17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3F97"/>
                </a:solidFill>
              </a:rPr>
              <a:t>What are your customers’ top problems?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B050"/>
                </a:solidFill>
              </a:rPr>
              <a:t>How much will they pay to solve them</a:t>
            </a:r>
            <a:endParaRPr lang="en-US" altLang="en-US" sz="16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3F97"/>
                </a:solidFill>
              </a:rPr>
              <a:t>Does your product concept solve them?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B050"/>
                </a:solidFill>
              </a:rPr>
              <a:t>Do customers agree? 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B050"/>
                </a:solidFill>
              </a:rPr>
              <a:t>How much will they pay</a:t>
            </a:r>
            <a:r>
              <a:rPr lang="en-US" altLang="en-US" sz="1600" b="1" dirty="0">
                <a:solidFill>
                  <a:srgbClr val="003F97"/>
                </a:solidFill>
              </a:rPr>
              <a:t>?</a:t>
            </a:r>
            <a:endParaRPr lang="en-US" altLang="en-US" sz="1600" dirty="0">
              <a:solidFill>
                <a:srgbClr val="003F97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9468FE-E4F0-C235-9E24-19F140D08D8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651899" y="3297596"/>
            <a:ext cx="8240712" cy="17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3F97"/>
                </a:solidFill>
              </a:rPr>
              <a:t>Draw a day-in-the-life of a customer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B050"/>
                </a:solidFill>
              </a:rPr>
              <a:t>before &amp; after your product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3F97"/>
                </a:solidFill>
              </a:rPr>
              <a:t>Draw the org chart of users &amp; buyers</a:t>
            </a:r>
          </a:p>
        </p:txBody>
      </p:sp>
    </p:spTree>
    <p:extLst>
      <p:ext uri="{BB962C8B-B14F-4D97-AF65-F5344CB8AC3E}">
        <p14:creationId xmlns:p14="http://schemas.microsoft.com/office/powerpoint/2010/main" val="17095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311700" y="6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4AA02-8489-4329-1AF3-73E8959E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1478493"/>
            <a:ext cx="1271587" cy="1265237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E8C7D8D-7998-92FE-0956-A9A214A1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137635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462DC-55CB-9B46-84DD-E7ADAD8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448330"/>
            <a:ext cx="12954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DC6EC-133C-EFC2-0B85-B7F8440E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1443568"/>
            <a:ext cx="1273175" cy="1223962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4F3721-5ED6-F69B-BFC8-E61E2CFC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1448330"/>
            <a:ext cx="1273175" cy="1223963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16359ED4-BDF5-14A7-E4C1-0D17AFFDE9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8601" y="1673221"/>
            <a:ext cx="508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23C3934-3E56-6675-F465-1822069C6F63}"/>
              </a:ext>
            </a:extLst>
          </p:cNvPr>
          <p:cNvSpPr>
            <a:spLocks/>
          </p:cNvSpPr>
          <p:nvPr/>
        </p:nvSpPr>
        <p:spPr bwMode="auto">
          <a:xfrm>
            <a:off x="5235576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50BF5194-FC8F-9B9E-FA04-F1E9EB33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1138" y="2071160"/>
            <a:ext cx="7620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94586FC-8B68-4602-FFB0-06091A32D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0301BB7F-10CE-F8A4-113E-15BFB7B91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38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555406B-B7B6-08A6-F2DA-321DCAE7CD36}"/>
              </a:ext>
            </a:extLst>
          </p:cNvPr>
          <p:cNvSpPr>
            <a:spLocks/>
          </p:cNvSpPr>
          <p:nvPr/>
        </p:nvSpPr>
        <p:spPr bwMode="auto">
          <a:xfrm>
            <a:off x="7107238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04BCF-C7C5-E05A-5C5C-BA04EE6E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6" y="1753130"/>
            <a:ext cx="995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Discovery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88854-5145-ED53-230F-525F6ECD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1829330"/>
            <a:ext cx="877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Validation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4666E08-2F28-3837-7B3B-734759B29BF2}"/>
              </a:ext>
            </a:extLst>
          </p:cNvPr>
          <p:cNvSpPr>
            <a:spLocks/>
          </p:cNvSpPr>
          <p:nvPr/>
        </p:nvSpPr>
        <p:spPr bwMode="auto">
          <a:xfrm>
            <a:off x="3259138" y="1668458"/>
            <a:ext cx="114300" cy="112713"/>
          </a:xfrm>
          <a:custGeom>
            <a:avLst/>
            <a:gdLst>
              <a:gd name="T0" fmla="*/ 181451250 w 72"/>
              <a:gd name="T1" fmla="*/ 60484018 h 71"/>
              <a:gd name="T2" fmla="*/ 0 w 72"/>
              <a:gd name="T3" fmla="*/ 0 h 71"/>
              <a:gd name="T4" fmla="*/ 60483750 w 72"/>
              <a:gd name="T5" fmla="*/ 178932681 h 71"/>
              <a:gd name="T6" fmla="*/ 181451250 w 72"/>
              <a:gd name="T7" fmla="*/ 60484018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DAC2A-67A4-5CD6-473F-DA9E7662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1" y="1829330"/>
            <a:ext cx="836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Company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Building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25BE0-280B-836F-DEF3-00567E85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1829330"/>
            <a:ext cx="855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Creation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E0A9B-16EF-E5AE-3ADE-A27FCB3627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62782" y="3372204"/>
            <a:ext cx="8240712" cy="17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3F97"/>
                </a:solidFill>
              </a:rPr>
              <a:t>Market segmentation !!!!!!!!!!!!!!!!!!!!!!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5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-2071109" y="56519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E0A9B-16EF-E5AE-3ADE-A27FCB3627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12825" y="1282791"/>
            <a:ext cx="4604033" cy="168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03F97"/>
                </a:solidFill>
              </a:rPr>
              <a:t>Market segmentation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500" dirty="0">
              <a:solidFill>
                <a:srgbClr val="003F97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003F97"/>
                </a:solidFill>
              </a:rPr>
              <a:t>Market segmentation is the process of dividing a broad consumer or business market, normally consisting of existing and potential customers, into sub-groups of consumers (known as segments) based on some type of shared characteristics. This is done in marketing to group customers with similar needs and who respond similarly to a marketing action. Market segmentation enables companies to target different categories of consumers who perceive the full value of certain products and services differently from one another.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</p:txBody>
      </p:sp>
      <p:pic>
        <p:nvPicPr>
          <p:cNvPr id="4" name="Picture 3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E6CEDD86-98B3-2D00-162B-37FA6AF54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793" y="675125"/>
            <a:ext cx="4468375" cy="44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-2071109" y="56519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E0A9B-16EF-E5AE-3ADE-A27FCB3627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12825" y="1282791"/>
            <a:ext cx="4604033" cy="168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03F97"/>
                </a:solidFill>
              </a:rPr>
              <a:t>Market segmentation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500" dirty="0">
              <a:solidFill>
                <a:srgbClr val="003F97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400" dirty="0">
                <a:solidFill>
                  <a:srgbClr val="003F97"/>
                </a:solidFill>
              </a:rPr>
              <a:t>Generally, market segmentation is conducted using the following types of customer characteristics: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400" dirty="0">
              <a:solidFill>
                <a:srgbClr val="003F97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400" dirty="0">
                <a:solidFill>
                  <a:srgbClr val="00B050"/>
                </a:solidFill>
              </a:rPr>
              <a:t>1. Geographic: Segmentation based on location, such as region, country, state, or city.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400" dirty="0">
                <a:solidFill>
                  <a:srgbClr val="00B050"/>
                </a:solidFill>
              </a:rPr>
              <a:t>2. Demographic: Segmentation according to demographic information, such as age, gender, family size, income, occupation, education level, or marital status.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400" dirty="0">
                <a:solidFill>
                  <a:srgbClr val="00B050"/>
                </a:solidFill>
              </a:rPr>
              <a:t>3. Psychographic: Segmentation based on lifestyle, activities, interests, personal values, and attitudes.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400" dirty="0">
                <a:solidFill>
                  <a:srgbClr val="00B050"/>
                </a:solidFill>
              </a:rPr>
              <a:t>4. Behavioral: Segmentation by behaviors and patterns, such as spending, consumption, usage, and desired benefits.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</p:txBody>
      </p:sp>
      <p:pic>
        <p:nvPicPr>
          <p:cNvPr id="4" name="Picture 3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E6CEDD86-98B3-2D00-162B-37FA6AF54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793" y="675125"/>
            <a:ext cx="4468375" cy="44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-2071109" y="56519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E0A9B-16EF-E5AE-3ADE-A27FCB3627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12825" y="1282791"/>
            <a:ext cx="4604033" cy="168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03F97"/>
                </a:solidFill>
              </a:rPr>
              <a:t>Market segmentation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500" dirty="0">
              <a:solidFill>
                <a:srgbClr val="003F97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400" dirty="0">
                <a:solidFill>
                  <a:srgbClr val="003F97"/>
                </a:solidFill>
              </a:rPr>
              <a:t>Effective market segmentation allows companies to: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400" dirty="0">
              <a:solidFill>
                <a:srgbClr val="003F97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rgbClr val="00B050"/>
                </a:solidFill>
              </a:rPr>
              <a:t>1. Identify niches with specific needs.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rgbClr val="00B050"/>
                </a:solidFill>
              </a:rPr>
              <a:t> 2. Market more effectively by targeting and reaching the most receptive audiences.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rgbClr val="00B050"/>
                </a:solidFill>
              </a:rPr>
              <a:t>3. Differentiate products and services to align with specific segment demands.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rgbClr val="00B050"/>
                </a:solidFill>
              </a:rPr>
              <a:t>4. Focus on the most profitable segments.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rgbClr val="00B050"/>
                </a:solidFill>
              </a:rPr>
              <a:t>5. Retain more customers by meeting their exact needs.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rgbClr val="00B050"/>
                </a:solidFill>
              </a:rPr>
              <a:t>6. Align product development and marketing messages more accurately with target segments.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</p:txBody>
      </p:sp>
      <p:pic>
        <p:nvPicPr>
          <p:cNvPr id="4" name="Picture 3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E6CEDD86-98B3-2D00-162B-37FA6AF54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793" y="675125"/>
            <a:ext cx="4468375" cy="44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311700" y="6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4AA02-8489-4329-1AF3-73E8959E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1478493"/>
            <a:ext cx="1271587" cy="1265237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E8C7D8D-7998-92FE-0956-A9A214A1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137635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462DC-55CB-9B46-84DD-E7ADAD8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6" y="1459788"/>
            <a:ext cx="12954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DC6EC-133C-EFC2-0B85-B7F8440E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95246"/>
            <a:ext cx="1273175" cy="1223962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4F3721-5ED6-F69B-BFC8-E61E2CFC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1448330"/>
            <a:ext cx="1273175" cy="1223963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16359ED4-BDF5-14A7-E4C1-0D17AFFDE9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8601" y="1673221"/>
            <a:ext cx="508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23C3934-3E56-6675-F465-1822069C6F63}"/>
              </a:ext>
            </a:extLst>
          </p:cNvPr>
          <p:cNvSpPr>
            <a:spLocks/>
          </p:cNvSpPr>
          <p:nvPr/>
        </p:nvSpPr>
        <p:spPr bwMode="auto">
          <a:xfrm>
            <a:off x="5235576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50BF5194-FC8F-9B9E-FA04-F1E9EB33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1138" y="2071160"/>
            <a:ext cx="7620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94586FC-8B68-4602-FFB0-06091A32D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0301BB7F-10CE-F8A4-113E-15BFB7B91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38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555406B-B7B6-08A6-F2DA-321DCAE7CD36}"/>
              </a:ext>
            </a:extLst>
          </p:cNvPr>
          <p:cNvSpPr>
            <a:spLocks/>
          </p:cNvSpPr>
          <p:nvPr/>
        </p:nvSpPr>
        <p:spPr bwMode="auto">
          <a:xfrm>
            <a:off x="7107238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04BCF-C7C5-E05A-5C5C-BA04EE6E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6" y="1753130"/>
            <a:ext cx="995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Discovery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88854-5145-ED53-230F-525F6ECD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1829330"/>
            <a:ext cx="877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Validation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4666E08-2F28-3837-7B3B-734759B29BF2}"/>
              </a:ext>
            </a:extLst>
          </p:cNvPr>
          <p:cNvSpPr>
            <a:spLocks/>
          </p:cNvSpPr>
          <p:nvPr/>
        </p:nvSpPr>
        <p:spPr bwMode="auto">
          <a:xfrm>
            <a:off x="3259138" y="1668458"/>
            <a:ext cx="114300" cy="112713"/>
          </a:xfrm>
          <a:custGeom>
            <a:avLst/>
            <a:gdLst>
              <a:gd name="T0" fmla="*/ 181451250 w 72"/>
              <a:gd name="T1" fmla="*/ 60484018 h 71"/>
              <a:gd name="T2" fmla="*/ 0 w 72"/>
              <a:gd name="T3" fmla="*/ 0 h 71"/>
              <a:gd name="T4" fmla="*/ 60483750 w 72"/>
              <a:gd name="T5" fmla="*/ 178932681 h 71"/>
              <a:gd name="T6" fmla="*/ 181451250 w 72"/>
              <a:gd name="T7" fmla="*/ 60484018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DAC2A-67A4-5CD6-473F-DA9E7662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1" y="1829330"/>
            <a:ext cx="836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Company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Building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25BE0-280B-836F-DEF3-00567E85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1829330"/>
            <a:ext cx="855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Creation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E0A9B-16EF-E5AE-3ADE-A27FCB3627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4505" y="2691373"/>
            <a:ext cx="8240712" cy="17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3F97"/>
                </a:solidFill>
              </a:rPr>
              <a:t>Develop a repeatable sales process</a:t>
            </a:r>
            <a:endParaRPr lang="en-US" altLang="en-US" sz="18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B050"/>
                </a:solidFill>
              </a:rPr>
              <a:t>For startups, this is crucial because it lays the foundation for scaling the business. If the sales process is repeatable, it indicates that there is a solid product-market fit and that the business model is sustainable.</a:t>
            </a:r>
            <a:endParaRPr lang="en-US" altLang="en-US" sz="14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3F97"/>
                </a:solidFill>
              </a:rPr>
              <a:t>Only </a:t>
            </a:r>
            <a:r>
              <a:rPr lang="en-US" altLang="en-US" sz="1600" dirty="0" err="1">
                <a:solidFill>
                  <a:srgbClr val="003F97"/>
                </a:solidFill>
              </a:rPr>
              <a:t>earlyvangelists</a:t>
            </a:r>
            <a:r>
              <a:rPr lang="en-US" altLang="en-US" sz="1600" dirty="0">
                <a:solidFill>
                  <a:srgbClr val="003F97"/>
                </a:solidFill>
              </a:rPr>
              <a:t> are crazy enough to buy</a:t>
            </a:r>
            <a:endParaRPr lang="en-US" altLang="en-US" sz="16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00B050"/>
                </a:solidFill>
              </a:rPr>
              <a:t>They are considered "crazy enough" because they are buying into an unproven concept. They are invaluable because they are willing to overlook the shortcomings of a new product and provide the feedback necessary to improve it.</a:t>
            </a:r>
            <a:endParaRPr lang="en-US" altLang="en-US" sz="16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311700" y="6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4AA02-8489-4329-1AF3-73E8959E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1478493"/>
            <a:ext cx="1271587" cy="1265237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E8C7D8D-7998-92FE-0956-A9A214A1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137635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462DC-55CB-9B46-84DD-E7ADAD8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6" y="1459788"/>
            <a:ext cx="12954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DC6EC-133C-EFC2-0B85-B7F8440E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95246"/>
            <a:ext cx="1273175" cy="1223962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4F3721-5ED6-F69B-BFC8-E61E2CFC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1448330"/>
            <a:ext cx="1273175" cy="1223963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16359ED4-BDF5-14A7-E4C1-0D17AFFDE9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8601" y="1673221"/>
            <a:ext cx="508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23C3934-3E56-6675-F465-1822069C6F63}"/>
              </a:ext>
            </a:extLst>
          </p:cNvPr>
          <p:cNvSpPr>
            <a:spLocks/>
          </p:cNvSpPr>
          <p:nvPr/>
        </p:nvSpPr>
        <p:spPr bwMode="auto">
          <a:xfrm>
            <a:off x="5235576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50BF5194-FC8F-9B9E-FA04-F1E9EB33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1138" y="2071160"/>
            <a:ext cx="7620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94586FC-8B68-4602-FFB0-06091A32D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0301BB7F-10CE-F8A4-113E-15BFB7B91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38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555406B-B7B6-08A6-F2DA-321DCAE7CD36}"/>
              </a:ext>
            </a:extLst>
          </p:cNvPr>
          <p:cNvSpPr>
            <a:spLocks/>
          </p:cNvSpPr>
          <p:nvPr/>
        </p:nvSpPr>
        <p:spPr bwMode="auto">
          <a:xfrm>
            <a:off x="7107238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04BCF-C7C5-E05A-5C5C-BA04EE6E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6" y="1753130"/>
            <a:ext cx="995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Discovery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88854-5145-ED53-230F-525F6ECD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1829330"/>
            <a:ext cx="877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Validation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4666E08-2F28-3837-7B3B-734759B29BF2}"/>
              </a:ext>
            </a:extLst>
          </p:cNvPr>
          <p:cNvSpPr>
            <a:spLocks/>
          </p:cNvSpPr>
          <p:nvPr/>
        </p:nvSpPr>
        <p:spPr bwMode="auto">
          <a:xfrm>
            <a:off x="3259138" y="1668458"/>
            <a:ext cx="114300" cy="112713"/>
          </a:xfrm>
          <a:custGeom>
            <a:avLst/>
            <a:gdLst>
              <a:gd name="T0" fmla="*/ 181451250 w 72"/>
              <a:gd name="T1" fmla="*/ 60484018 h 71"/>
              <a:gd name="T2" fmla="*/ 0 w 72"/>
              <a:gd name="T3" fmla="*/ 0 h 71"/>
              <a:gd name="T4" fmla="*/ 60483750 w 72"/>
              <a:gd name="T5" fmla="*/ 178932681 h 71"/>
              <a:gd name="T6" fmla="*/ 181451250 w 72"/>
              <a:gd name="T7" fmla="*/ 60484018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DAC2A-67A4-5CD6-473F-DA9E7662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1" y="1829330"/>
            <a:ext cx="836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Company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Building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25BE0-280B-836F-DEF3-00567E85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1829330"/>
            <a:ext cx="855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Creation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E0A9B-16EF-E5AE-3ADE-A27FCB3627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83789" y="2764604"/>
            <a:ext cx="6426924" cy="17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003F97"/>
                </a:solidFill>
              </a:rPr>
              <a:t>Do you have a proven sales roadmap?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00B050"/>
                </a:solidFill>
              </a:rPr>
              <a:t>             Org chart? Influence map?</a:t>
            </a:r>
            <a:br>
              <a:rPr lang="en-US" altLang="en-US" sz="1600" dirty="0">
                <a:solidFill>
                  <a:srgbClr val="00B050"/>
                </a:solidFill>
              </a:rPr>
            </a:br>
            <a:endParaRPr lang="en-US" altLang="en-US" sz="1600" dirty="0">
              <a:solidFill>
                <a:srgbClr val="00B05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003F97"/>
                </a:solidFill>
              </a:rPr>
              <a:t>Do you understand the sales cycle?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003F97"/>
                </a:solidFill>
              </a:rPr>
              <a:t>Do you have a set of orders ($’s) validating the roadmap?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br>
              <a:rPr lang="en-US" altLang="en-US" sz="300" dirty="0">
                <a:solidFill>
                  <a:srgbClr val="003F97"/>
                </a:solidFill>
              </a:rPr>
            </a:br>
            <a:r>
              <a:rPr lang="en-US" altLang="en-US" sz="1600" dirty="0">
                <a:solidFill>
                  <a:srgbClr val="003F97"/>
                </a:solidFill>
              </a:rPr>
              <a:t>Does the financial model make sense?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311700" y="6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4AA02-8489-4329-1AF3-73E8959E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1478493"/>
            <a:ext cx="1271587" cy="1265237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E8C7D8D-7998-92FE-0956-A9A214A1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137635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462DC-55CB-9B46-84DD-E7ADAD8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579" y="1459788"/>
            <a:ext cx="12954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DC6EC-133C-EFC2-0B85-B7F8440E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95246"/>
            <a:ext cx="1273175" cy="1223962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4F3721-5ED6-F69B-BFC8-E61E2CFC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9" y="1448330"/>
            <a:ext cx="1273175" cy="1223963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16359ED4-BDF5-14A7-E4C1-0D17AFFDE9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8601" y="1673221"/>
            <a:ext cx="508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23C3934-3E56-6675-F465-1822069C6F63}"/>
              </a:ext>
            </a:extLst>
          </p:cNvPr>
          <p:cNvSpPr>
            <a:spLocks/>
          </p:cNvSpPr>
          <p:nvPr/>
        </p:nvSpPr>
        <p:spPr bwMode="auto">
          <a:xfrm>
            <a:off x="5235576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50BF5194-FC8F-9B9E-FA04-F1E9EB33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1138" y="2071160"/>
            <a:ext cx="7620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94586FC-8B68-4602-FFB0-06091A32D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0301BB7F-10CE-F8A4-113E-15BFB7B91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38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555406B-B7B6-08A6-F2DA-321DCAE7CD36}"/>
              </a:ext>
            </a:extLst>
          </p:cNvPr>
          <p:cNvSpPr>
            <a:spLocks/>
          </p:cNvSpPr>
          <p:nvPr/>
        </p:nvSpPr>
        <p:spPr bwMode="auto">
          <a:xfrm>
            <a:off x="7107238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04BCF-C7C5-E05A-5C5C-BA04EE6E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6" y="1753130"/>
            <a:ext cx="995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Discovery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88854-5145-ED53-230F-525F6ECD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1829330"/>
            <a:ext cx="877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Validation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4666E08-2F28-3837-7B3B-734759B29BF2}"/>
              </a:ext>
            </a:extLst>
          </p:cNvPr>
          <p:cNvSpPr>
            <a:spLocks/>
          </p:cNvSpPr>
          <p:nvPr/>
        </p:nvSpPr>
        <p:spPr bwMode="auto">
          <a:xfrm>
            <a:off x="3259138" y="1668458"/>
            <a:ext cx="114300" cy="112713"/>
          </a:xfrm>
          <a:custGeom>
            <a:avLst/>
            <a:gdLst>
              <a:gd name="T0" fmla="*/ 181451250 w 72"/>
              <a:gd name="T1" fmla="*/ 60484018 h 71"/>
              <a:gd name="T2" fmla="*/ 0 w 72"/>
              <a:gd name="T3" fmla="*/ 0 h 71"/>
              <a:gd name="T4" fmla="*/ 60483750 w 72"/>
              <a:gd name="T5" fmla="*/ 178932681 h 71"/>
              <a:gd name="T6" fmla="*/ 181451250 w 72"/>
              <a:gd name="T7" fmla="*/ 60484018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DAC2A-67A4-5CD6-473F-DA9E7662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1" y="1829330"/>
            <a:ext cx="836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Company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Building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25BE0-280B-836F-DEF3-00567E85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1829330"/>
            <a:ext cx="855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Creation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E0A9B-16EF-E5AE-3ADE-A27FCB3627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2027" y="3211875"/>
            <a:ext cx="6426924" cy="17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003F97"/>
                </a:solidFill>
              </a:rPr>
              <a:t>Creation comes after proof of sales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003F97"/>
                </a:solidFill>
              </a:rPr>
              <a:t>Creation is where you “cross the chasm”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003F97"/>
                </a:solidFill>
              </a:rPr>
              <a:t>It is a strategy not a tactic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311700" y="6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4AA02-8489-4329-1AF3-73E8959E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1478493"/>
            <a:ext cx="1271587" cy="1265237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E8C7D8D-7998-92FE-0956-A9A214A1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137635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462DC-55CB-9B46-84DD-E7ADAD8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579" y="1459788"/>
            <a:ext cx="12954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DC6EC-133C-EFC2-0B85-B7F8440E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95246"/>
            <a:ext cx="1273175" cy="1223962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4F3721-5ED6-F69B-BFC8-E61E2CFC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9" y="1448330"/>
            <a:ext cx="1273175" cy="1223963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16359ED4-BDF5-14A7-E4C1-0D17AFFDE9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8601" y="1673221"/>
            <a:ext cx="508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23C3934-3E56-6675-F465-1822069C6F63}"/>
              </a:ext>
            </a:extLst>
          </p:cNvPr>
          <p:cNvSpPr>
            <a:spLocks/>
          </p:cNvSpPr>
          <p:nvPr/>
        </p:nvSpPr>
        <p:spPr bwMode="auto">
          <a:xfrm>
            <a:off x="5235576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50BF5194-FC8F-9B9E-FA04-F1E9EB33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1138" y="2071160"/>
            <a:ext cx="7620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94586FC-8B68-4602-FFB0-06091A32D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0301BB7F-10CE-F8A4-113E-15BFB7B91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38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555406B-B7B6-08A6-F2DA-321DCAE7CD36}"/>
              </a:ext>
            </a:extLst>
          </p:cNvPr>
          <p:cNvSpPr>
            <a:spLocks/>
          </p:cNvSpPr>
          <p:nvPr/>
        </p:nvSpPr>
        <p:spPr bwMode="auto">
          <a:xfrm>
            <a:off x="7107238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04BCF-C7C5-E05A-5C5C-BA04EE6E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6" y="1753130"/>
            <a:ext cx="995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Discovery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88854-5145-ED53-230F-525F6ECD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1829330"/>
            <a:ext cx="877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Validation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4666E08-2F28-3837-7B3B-734759B29BF2}"/>
              </a:ext>
            </a:extLst>
          </p:cNvPr>
          <p:cNvSpPr>
            <a:spLocks/>
          </p:cNvSpPr>
          <p:nvPr/>
        </p:nvSpPr>
        <p:spPr bwMode="auto">
          <a:xfrm>
            <a:off x="3259138" y="1668458"/>
            <a:ext cx="114300" cy="112713"/>
          </a:xfrm>
          <a:custGeom>
            <a:avLst/>
            <a:gdLst>
              <a:gd name="T0" fmla="*/ 181451250 w 72"/>
              <a:gd name="T1" fmla="*/ 60484018 h 71"/>
              <a:gd name="T2" fmla="*/ 0 w 72"/>
              <a:gd name="T3" fmla="*/ 0 h 71"/>
              <a:gd name="T4" fmla="*/ 60483750 w 72"/>
              <a:gd name="T5" fmla="*/ 178932681 h 71"/>
              <a:gd name="T6" fmla="*/ 181451250 w 72"/>
              <a:gd name="T7" fmla="*/ 60484018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DAC2A-67A4-5CD6-473F-DA9E7662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1" y="1829330"/>
            <a:ext cx="836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Company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Building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25BE0-280B-836F-DEF3-00567E85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1829330"/>
            <a:ext cx="855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Creation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E0A9B-16EF-E5AE-3ADE-A27FCB3627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2027" y="2879721"/>
            <a:ext cx="6426924" cy="17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003F97"/>
                </a:solidFill>
              </a:rPr>
              <a:t>Strategy 1:  Grow customers from few to many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003F97"/>
                </a:solidFill>
              </a:rPr>
              <a:t>Strategy 2: Four Customer Creation activities: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B050"/>
                </a:solidFill>
              </a:rPr>
              <a:t>                            1- Year One objectives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B050"/>
                </a:solidFill>
              </a:rPr>
              <a:t>                             2- Positioning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B050"/>
                </a:solidFill>
              </a:rPr>
              <a:t>                             3- Launch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B050"/>
                </a:solidFill>
              </a:rPr>
              <a:t>                             4- Demand creation</a:t>
            </a:r>
            <a:br>
              <a:rPr lang="en-US" altLang="en-US" sz="1600" dirty="0">
                <a:solidFill>
                  <a:srgbClr val="003F97"/>
                </a:solidFill>
              </a:rPr>
            </a:br>
            <a:r>
              <a:rPr lang="en-US" altLang="en-US" sz="1600" dirty="0">
                <a:solidFill>
                  <a:srgbClr val="003F97"/>
                </a:solidFill>
              </a:rPr>
              <a:t>Strategy 3:  Creation is different for each startup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360686" y="1571697"/>
            <a:ext cx="36561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Most of the startups Fail from a Lack of Customers and not Product Development Failure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2A573-7992-8A6B-8EA8-95F27964B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686" y="673625"/>
            <a:ext cx="4441371" cy="44413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311700" y="6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4AA02-8489-4329-1AF3-73E8959E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2" y="1478493"/>
            <a:ext cx="1271587" cy="1265237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E8C7D8D-7998-92FE-0956-A9A214A1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137635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462DC-55CB-9B46-84DD-E7ADAD8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211" y="1459788"/>
            <a:ext cx="12954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DC6EC-133C-EFC2-0B85-B7F8440E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95246"/>
            <a:ext cx="1273175" cy="1223962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4F3721-5ED6-F69B-BFC8-E61E2CFC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9" y="1448330"/>
            <a:ext cx="1273175" cy="1223963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16359ED4-BDF5-14A7-E4C1-0D17AFFDE9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8601" y="1673221"/>
            <a:ext cx="508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23C3934-3E56-6675-F465-1822069C6F63}"/>
              </a:ext>
            </a:extLst>
          </p:cNvPr>
          <p:cNvSpPr>
            <a:spLocks/>
          </p:cNvSpPr>
          <p:nvPr/>
        </p:nvSpPr>
        <p:spPr bwMode="auto">
          <a:xfrm>
            <a:off x="5235576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50BF5194-FC8F-9B9E-FA04-F1E9EB33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1138" y="2071160"/>
            <a:ext cx="7620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94586FC-8B68-4602-FFB0-06091A32D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0301BB7F-10CE-F8A4-113E-15BFB7B91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38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555406B-B7B6-08A6-F2DA-321DCAE7CD36}"/>
              </a:ext>
            </a:extLst>
          </p:cNvPr>
          <p:cNvSpPr>
            <a:spLocks/>
          </p:cNvSpPr>
          <p:nvPr/>
        </p:nvSpPr>
        <p:spPr bwMode="auto">
          <a:xfrm>
            <a:off x="7107238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04BCF-C7C5-E05A-5C5C-BA04EE6E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6" y="1753130"/>
            <a:ext cx="995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Discovery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88854-5145-ED53-230F-525F6ECD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1829330"/>
            <a:ext cx="877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Validation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4666E08-2F28-3837-7B3B-734759B29BF2}"/>
              </a:ext>
            </a:extLst>
          </p:cNvPr>
          <p:cNvSpPr>
            <a:spLocks/>
          </p:cNvSpPr>
          <p:nvPr/>
        </p:nvSpPr>
        <p:spPr bwMode="auto">
          <a:xfrm>
            <a:off x="3259138" y="1668458"/>
            <a:ext cx="114300" cy="112713"/>
          </a:xfrm>
          <a:custGeom>
            <a:avLst/>
            <a:gdLst>
              <a:gd name="T0" fmla="*/ 181451250 w 72"/>
              <a:gd name="T1" fmla="*/ 60484018 h 71"/>
              <a:gd name="T2" fmla="*/ 0 w 72"/>
              <a:gd name="T3" fmla="*/ 0 h 71"/>
              <a:gd name="T4" fmla="*/ 60483750 w 72"/>
              <a:gd name="T5" fmla="*/ 178932681 h 71"/>
              <a:gd name="T6" fmla="*/ 181451250 w 72"/>
              <a:gd name="T7" fmla="*/ 60484018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DAC2A-67A4-5CD6-473F-DA9E7662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1" y="1829330"/>
            <a:ext cx="836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Company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Building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25BE0-280B-836F-DEF3-00567E85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1829330"/>
            <a:ext cx="855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Creation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E0A9B-16EF-E5AE-3ADE-A27FCB3627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07614" y="2727147"/>
            <a:ext cx="6426924" cy="17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600" dirty="0">
                <a:solidFill>
                  <a:srgbClr val="003F97"/>
                </a:solidFill>
              </a:rPr>
              <a:t>(Re)build your company’s organization &amp; management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600" dirty="0">
                <a:solidFill>
                  <a:srgbClr val="003F97"/>
                </a:solidFill>
              </a:rPr>
              <a:t>Re look at your mission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600" dirty="0">
                <a:solidFill>
                  <a:srgbClr val="003F97"/>
                </a:solidFill>
              </a:rPr>
              <a:t>Big Idea 1:  </a:t>
            </a:r>
            <a:br>
              <a:rPr lang="en-US" altLang="en-US" sz="1600" dirty="0">
                <a:solidFill>
                  <a:srgbClr val="003F97"/>
                </a:solidFill>
              </a:rPr>
            </a:br>
            <a:r>
              <a:rPr lang="en-US" altLang="en-US" sz="1600" dirty="0">
                <a:solidFill>
                  <a:srgbClr val="003F97"/>
                </a:solidFill>
              </a:rPr>
              <a:t>Management needs to change as the company grows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600" dirty="0">
                <a:solidFill>
                  <a:srgbClr val="003F97"/>
                </a:solidFill>
              </a:rPr>
              <a:t>                                 </a:t>
            </a:r>
            <a:r>
              <a:rPr lang="en-US" altLang="en-US" sz="1600" dirty="0">
                <a:solidFill>
                  <a:srgbClr val="00B050"/>
                </a:solidFill>
              </a:rPr>
              <a:t>Founders are casualties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600" dirty="0">
                <a:solidFill>
                  <a:srgbClr val="00B050"/>
                </a:solidFill>
              </a:rPr>
              <a:t>                                 Development centric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600" dirty="0">
                <a:solidFill>
                  <a:srgbClr val="00B050"/>
                </a:solidFill>
              </a:rPr>
              <a:t>                                 Mission-centric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600" dirty="0">
                <a:solidFill>
                  <a:srgbClr val="00B050"/>
                </a:solidFill>
              </a:rPr>
              <a:t>                                 Process-centric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600" dirty="0">
              <a:solidFill>
                <a:srgbClr val="003F97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311700" y="6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4AA02-8489-4329-1AF3-73E8959E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2" y="1478493"/>
            <a:ext cx="1271587" cy="1265237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E8C7D8D-7998-92FE-0956-A9A214A1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137635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51AED-FC7F-32DF-DE48-434472EDE43D}"/>
              </a:ext>
            </a:extLst>
          </p:cNvPr>
          <p:cNvSpPr>
            <a:spLocks/>
          </p:cNvSpPr>
          <p:nvPr/>
        </p:nvSpPr>
        <p:spPr bwMode="auto">
          <a:xfrm>
            <a:off x="3413126" y="1323971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462DC-55CB-9B46-84DD-E7ADAD8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211" y="1459788"/>
            <a:ext cx="12954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DC6EC-133C-EFC2-0B85-B7F8440E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95246"/>
            <a:ext cx="1273175" cy="1223962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4F3721-5ED6-F69B-BFC8-E61E2CFC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9" y="1448330"/>
            <a:ext cx="1273175" cy="1223963"/>
          </a:xfrm>
          <a:prstGeom prst="ellipse">
            <a:avLst/>
          </a:prstGeom>
          <a:solidFill>
            <a:srgbClr val="777777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06CB17C-A1CF-2FF5-AFA0-E69C32A9A482}"/>
              </a:ext>
            </a:extLst>
          </p:cNvPr>
          <p:cNvSpPr>
            <a:spLocks/>
          </p:cNvSpPr>
          <p:nvPr/>
        </p:nvSpPr>
        <p:spPr bwMode="auto">
          <a:xfrm>
            <a:off x="3678238" y="978958"/>
            <a:ext cx="107950" cy="106362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4910 h 67"/>
              <a:gd name="T4" fmla="*/ 171370625 w 68"/>
              <a:gd name="T5" fmla="*/ 168848881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042E47-0BE9-2459-E90B-3CF845AD6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1" y="961495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3F536FB-423A-213C-513A-21B30217FAD3}"/>
              </a:ext>
            </a:extLst>
          </p:cNvPr>
          <p:cNvSpPr>
            <a:spLocks/>
          </p:cNvSpPr>
          <p:nvPr/>
        </p:nvSpPr>
        <p:spPr bwMode="auto">
          <a:xfrm>
            <a:off x="5622926" y="909108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16359ED4-BDF5-14A7-E4C1-0D17AFFDE9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8601" y="1673221"/>
            <a:ext cx="5080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23C3934-3E56-6675-F465-1822069C6F63}"/>
              </a:ext>
            </a:extLst>
          </p:cNvPr>
          <p:cNvSpPr>
            <a:spLocks/>
          </p:cNvSpPr>
          <p:nvPr/>
        </p:nvSpPr>
        <p:spPr bwMode="auto">
          <a:xfrm>
            <a:off x="5235576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50BF5194-FC8F-9B9E-FA04-F1E9EB33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1138" y="2071160"/>
            <a:ext cx="7620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94586FC-8B68-4602-FFB0-06091A32D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0301BB7F-10CE-F8A4-113E-15BFB7B91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388" y="2071160"/>
            <a:ext cx="609600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E221CD5-AB19-C854-A887-0E16A605AD43}"/>
              </a:ext>
            </a:extLst>
          </p:cNvPr>
          <p:cNvSpPr>
            <a:spLocks/>
          </p:cNvSpPr>
          <p:nvPr/>
        </p:nvSpPr>
        <p:spPr bwMode="auto">
          <a:xfrm>
            <a:off x="7316788" y="872595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555406B-B7B6-08A6-F2DA-321DCAE7CD36}"/>
              </a:ext>
            </a:extLst>
          </p:cNvPr>
          <p:cNvSpPr>
            <a:spLocks/>
          </p:cNvSpPr>
          <p:nvPr/>
        </p:nvSpPr>
        <p:spPr bwMode="auto">
          <a:xfrm>
            <a:off x="7107238" y="1708146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04BCF-C7C5-E05A-5C5C-BA04EE6E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6" y="1753130"/>
            <a:ext cx="995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Discovery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88854-5145-ED53-230F-525F6ECD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1829330"/>
            <a:ext cx="877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Validation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4666E08-2F28-3837-7B3B-734759B29BF2}"/>
              </a:ext>
            </a:extLst>
          </p:cNvPr>
          <p:cNvSpPr>
            <a:spLocks/>
          </p:cNvSpPr>
          <p:nvPr/>
        </p:nvSpPr>
        <p:spPr bwMode="auto">
          <a:xfrm>
            <a:off x="3259138" y="1668458"/>
            <a:ext cx="114300" cy="112713"/>
          </a:xfrm>
          <a:custGeom>
            <a:avLst/>
            <a:gdLst>
              <a:gd name="T0" fmla="*/ 181451250 w 72"/>
              <a:gd name="T1" fmla="*/ 60484018 h 71"/>
              <a:gd name="T2" fmla="*/ 0 w 72"/>
              <a:gd name="T3" fmla="*/ 0 h 71"/>
              <a:gd name="T4" fmla="*/ 60483750 w 72"/>
              <a:gd name="T5" fmla="*/ 178932681 h 71"/>
              <a:gd name="T6" fmla="*/ 181451250 w 72"/>
              <a:gd name="T7" fmla="*/ 60484018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DAC2A-67A4-5CD6-473F-DA9E7662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1" y="1829330"/>
            <a:ext cx="836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Company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Building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25BE0-280B-836F-DEF3-00567E85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1829330"/>
            <a:ext cx="855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7F7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</a:br>
            <a:r>
              <a:rPr kumimoji="0" lang="en-US" altLang="en-US" sz="1600" b="0">
                <a:solidFill>
                  <a:srgbClr val="6666FF"/>
                </a:solidFill>
                <a:latin typeface="Tahoma" panose="020B0604030504040204" pitchFamily="34" charset="0"/>
              </a:rPr>
              <a:t>Creation</a:t>
            </a:r>
            <a:endParaRPr kumimoji="0" lang="en-US" altLang="en-US" sz="1600">
              <a:solidFill>
                <a:srgbClr val="6666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E0A9B-16EF-E5AE-3ADE-A27FCB3627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07614" y="2727147"/>
            <a:ext cx="6426924" cy="17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5000"/>
              <a:buFont typeface="Wingdings" panose="05000000000000000000" pitchFamily="2" charset="2"/>
              <a:buChar char="u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«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600" dirty="0">
                <a:solidFill>
                  <a:srgbClr val="003F97"/>
                </a:solidFill>
              </a:rPr>
              <a:t>Big Idea 2:</a:t>
            </a:r>
            <a:br>
              <a:rPr lang="en-US" altLang="en-US" sz="1600" dirty="0">
                <a:solidFill>
                  <a:srgbClr val="003F97"/>
                </a:solidFill>
              </a:rPr>
            </a:br>
            <a:r>
              <a:rPr lang="en-US" altLang="en-US" sz="1600" dirty="0">
                <a:solidFill>
                  <a:srgbClr val="003F97"/>
                </a:solidFill>
              </a:rPr>
              <a:t>Sales Growth needs to match the market type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>
                <a:solidFill>
                  <a:srgbClr val="00B050"/>
                </a:solidFill>
              </a:rPr>
              <a:t>Does sales growth plan match market type?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>
                <a:solidFill>
                  <a:srgbClr val="00B050"/>
                </a:solidFill>
              </a:rPr>
              <a:t>Does spending plan match market type?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>
                <a:solidFill>
                  <a:srgbClr val="00B050"/>
                </a:solidFill>
              </a:rPr>
              <a:t>Does the board agree?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>
                <a:solidFill>
                  <a:srgbClr val="00B050"/>
                </a:solidFill>
              </a:rPr>
              <a:t>Is your team right for the stage of company?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>
                <a:solidFill>
                  <a:srgbClr val="00B050"/>
                </a:solidFill>
              </a:rPr>
              <a:t>Have you built a mission-oriented culture?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600" dirty="0">
              <a:solidFill>
                <a:srgbClr val="003F97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1600" dirty="0">
              <a:solidFill>
                <a:srgbClr val="003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5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409850-3726-ED3E-4B72-C62547C9864B}"/>
              </a:ext>
            </a:extLst>
          </p:cNvPr>
          <p:cNvSpPr/>
          <p:nvPr/>
        </p:nvSpPr>
        <p:spPr>
          <a:xfrm>
            <a:off x="0" y="0"/>
            <a:ext cx="9144000" cy="93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 descr="A close-up of a business model canvas&#10;&#10;Description automatically generated">
            <a:extLst>
              <a:ext uri="{FF2B5EF4-FFF2-40B4-BE49-F238E27FC236}">
                <a16:creationId xmlns:a16="http://schemas.microsoft.com/office/drawing/2014/main" id="{ECDEF9ED-A2AB-1E02-321F-61A83E76B0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8" b="10476"/>
          <a:stretch/>
        </p:blipFill>
        <p:spPr>
          <a:xfrm>
            <a:off x="342901" y="48986"/>
            <a:ext cx="8551895" cy="50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0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409850-3726-ED3E-4B72-C62547C9864B}"/>
              </a:ext>
            </a:extLst>
          </p:cNvPr>
          <p:cNvSpPr/>
          <p:nvPr/>
        </p:nvSpPr>
        <p:spPr>
          <a:xfrm>
            <a:off x="0" y="0"/>
            <a:ext cx="9144000" cy="93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5B05201A-788A-366E-9525-A2DE0D25C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5" y="-48984"/>
            <a:ext cx="4702629" cy="52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7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254549" y="1090005"/>
            <a:ext cx="29050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For a business to thrive, it's crucial to not only refine and enhance your product or service continually but also to foster your customer base, attract new clients, and reinforce existing relationships.</a:t>
            </a:r>
            <a:endParaRPr sz="2000" dirty="0"/>
          </a:p>
        </p:txBody>
      </p:sp>
      <p:pic>
        <p:nvPicPr>
          <p:cNvPr id="6" name="Picture 5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124D8A31-4E89-F483-02AB-93317A64A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r="12549"/>
          <a:stretch/>
        </p:blipFill>
        <p:spPr>
          <a:xfrm>
            <a:off x="3249385" y="644978"/>
            <a:ext cx="5894615" cy="44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4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589285" y="1049184"/>
            <a:ext cx="29050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Your products and services should be developed based on the real needs of the customers.</a:t>
            </a:r>
            <a:endParaRPr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9D6F6-3DDA-DB99-46A7-66882969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644979"/>
            <a:ext cx="4498521" cy="44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351064" y="1473727"/>
            <a:ext cx="41474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But how can we do the </a:t>
            </a:r>
            <a:r>
              <a:rPr lang="en-US" sz="3200" dirty="0">
                <a:solidFill>
                  <a:srgbClr val="1C4587"/>
                </a:solidFill>
              </a:rPr>
              <a:t>Customer development process??</a:t>
            </a:r>
            <a:endParaRPr lang="en-US" sz="3200" dirty="0"/>
          </a:p>
        </p:txBody>
      </p:sp>
      <p:pic>
        <p:nvPicPr>
          <p:cNvPr id="4" name="Picture 3" descr="A magnifying glass over a group of people&#10;&#10;Description automatically generated">
            <a:extLst>
              <a:ext uri="{FF2B5EF4-FFF2-40B4-BE49-F238E27FC236}">
                <a16:creationId xmlns:a16="http://schemas.microsoft.com/office/drawing/2014/main" id="{824EAC28-6F33-9CE5-6B56-14818AAC8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79" y="644979"/>
            <a:ext cx="4498521" cy="44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677635" y="1995041"/>
            <a:ext cx="60415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We need to understand how a business and a product/service are developed.</a:t>
            </a:r>
          </a:p>
        </p:txBody>
      </p:sp>
      <p:sp>
        <p:nvSpPr>
          <p:cNvPr id="2" name="Google Shape;89;p14">
            <a:extLst>
              <a:ext uri="{FF2B5EF4-FFF2-40B4-BE49-F238E27FC236}">
                <a16:creationId xmlns:a16="http://schemas.microsoft.com/office/drawing/2014/main" id="{11EDEC4A-91B1-216A-5DAE-118A94962EA9}"/>
              </a:ext>
            </a:extLst>
          </p:cNvPr>
          <p:cNvSpPr txBox="1">
            <a:spLocks/>
          </p:cNvSpPr>
          <p:nvPr/>
        </p:nvSpPr>
        <p:spPr>
          <a:xfrm>
            <a:off x="7070271" y="1773084"/>
            <a:ext cx="41474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512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rocess of development&#10;&#10;Description automatically generated with medium confidence">
            <a:extLst>
              <a:ext uri="{FF2B5EF4-FFF2-40B4-BE49-F238E27FC236}">
                <a16:creationId xmlns:a16="http://schemas.microsoft.com/office/drawing/2014/main" id="{C3E0A69F-71EC-43FF-9CD6-6AA117522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99" b="22036"/>
          <a:stretch/>
        </p:blipFill>
        <p:spPr>
          <a:xfrm>
            <a:off x="567417" y="782537"/>
            <a:ext cx="7972436" cy="2710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86E693-DA9F-184C-AFBA-F37B67703FAC}"/>
              </a:ext>
            </a:extLst>
          </p:cNvPr>
          <p:cNvSpPr txBox="1"/>
          <p:nvPr/>
        </p:nvSpPr>
        <p:spPr>
          <a:xfrm>
            <a:off x="4629152" y="3608614"/>
            <a:ext cx="141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003F97"/>
                </a:solidFill>
              </a:rPr>
              <a:t>Alpha/Beta test stage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00AF0-60E3-840B-5A3D-E650EAAE3FCA}"/>
              </a:ext>
            </a:extLst>
          </p:cNvPr>
          <p:cNvSpPr txBox="1"/>
          <p:nvPr/>
        </p:nvSpPr>
        <p:spPr>
          <a:xfrm>
            <a:off x="3026235" y="3638552"/>
            <a:ext cx="163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003F97"/>
                </a:solidFill>
              </a:rPr>
              <a:t>Product/service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B6C73-14DF-79CF-58ED-7682D9192742}"/>
              </a:ext>
            </a:extLst>
          </p:cNvPr>
          <p:cNvSpPr txBox="1"/>
          <p:nvPr/>
        </p:nvSpPr>
        <p:spPr>
          <a:xfrm>
            <a:off x="1406984" y="3643996"/>
            <a:ext cx="163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>
                <a:solidFill>
                  <a:srgbClr val="003F97"/>
                </a:solidFill>
              </a:rPr>
              <a:t>Concept</a:t>
            </a:r>
            <a:endParaRPr lang="nb-NO" sz="1600" dirty="0">
              <a:solidFill>
                <a:srgbClr val="003F9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6EEA74-2292-54BE-3395-5183250B2E2F}"/>
              </a:ext>
            </a:extLst>
          </p:cNvPr>
          <p:cNvSpPr txBox="1"/>
          <p:nvPr/>
        </p:nvSpPr>
        <p:spPr>
          <a:xfrm>
            <a:off x="6112328" y="3614062"/>
            <a:ext cx="141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>
                <a:solidFill>
                  <a:srgbClr val="003F97"/>
                </a:solidFill>
              </a:rPr>
              <a:t>Launch</a:t>
            </a:r>
            <a:r>
              <a:rPr lang="nb-NO" sz="1600" dirty="0">
                <a:solidFill>
                  <a:srgbClr val="003F97"/>
                </a:solidFill>
              </a:rPr>
              <a:t> to </a:t>
            </a:r>
            <a:r>
              <a:rPr lang="nb-NO" sz="1600" dirty="0" err="1">
                <a:solidFill>
                  <a:srgbClr val="003F97"/>
                </a:solidFill>
              </a:rPr>
              <a:t>market</a:t>
            </a:r>
            <a:endParaRPr lang="nb-NO" sz="1600" dirty="0">
              <a:solidFill>
                <a:srgbClr val="003F97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039F2-6AE9-6C51-4F45-551D316A9998}"/>
              </a:ext>
            </a:extLst>
          </p:cNvPr>
          <p:cNvSpPr/>
          <p:nvPr/>
        </p:nvSpPr>
        <p:spPr>
          <a:xfrm>
            <a:off x="567417" y="782537"/>
            <a:ext cx="3990981" cy="42548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E96AC-75AD-C1AB-5D27-614FAF70F1BC}"/>
              </a:ext>
            </a:extLst>
          </p:cNvPr>
          <p:cNvSpPr txBox="1"/>
          <p:nvPr/>
        </p:nvSpPr>
        <p:spPr>
          <a:xfrm>
            <a:off x="1745119" y="4728748"/>
            <a:ext cx="163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003F97"/>
                </a:solidFill>
              </a:rPr>
              <a:t>Search stage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AAED5E-3D0A-E0B9-4803-ADF0DA9BD0E7}"/>
              </a:ext>
            </a:extLst>
          </p:cNvPr>
          <p:cNvSpPr/>
          <p:nvPr/>
        </p:nvSpPr>
        <p:spPr>
          <a:xfrm>
            <a:off x="4548872" y="779820"/>
            <a:ext cx="3990981" cy="42548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16025C-6C7D-7E17-1106-DEA055477D1D}"/>
              </a:ext>
            </a:extLst>
          </p:cNvPr>
          <p:cNvSpPr txBox="1"/>
          <p:nvPr/>
        </p:nvSpPr>
        <p:spPr>
          <a:xfrm>
            <a:off x="5244879" y="4742357"/>
            <a:ext cx="2886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err="1">
                <a:solidFill>
                  <a:srgbClr val="003F97"/>
                </a:solidFill>
              </a:rPr>
              <a:t>Execution</a:t>
            </a:r>
            <a:r>
              <a:rPr lang="nb-NO" sz="1600" b="1" dirty="0">
                <a:solidFill>
                  <a:srgbClr val="003F97"/>
                </a:solidFill>
              </a:rPr>
              <a:t> stage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E777A-92DB-E6BD-5D01-06752955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2" y="3846850"/>
            <a:ext cx="9953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Line 14">
            <a:extLst>
              <a:ext uri="{FF2B5EF4-FFF2-40B4-BE49-F238E27FC236}">
                <a16:creationId xmlns:a16="http://schemas.microsoft.com/office/drawing/2014/main" id="{F527B6FC-28F9-16B3-A001-2960D6DD9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5012" y="3599200"/>
            <a:ext cx="33338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9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rocess of development&#10;&#10;Description automatically generated with medium confidence">
            <a:extLst>
              <a:ext uri="{FF2B5EF4-FFF2-40B4-BE49-F238E27FC236}">
                <a16:creationId xmlns:a16="http://schemas.microsoft.com/office/drawing/2014/main" id="{C3E0A69F-71EC-43FF-9CD6-6AA117522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99" b="29218"/>
          <a:stretch/>
        </p:blipFill>
        <p:spPr>
          <a:xfrm>
            <a:off x="567417" y="782537"/>
            <a:ext cx="7972436" cy="23912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3039F2-6AE9-6C51-4F45-551D316A9998}"/>
              </a:ext>
            </a:extLst>
          </p:cNvPr>
          <p:cNvSpPr/>
          <p:nvPr/>
        </p:nvSpPr>
        <p:spPr>
          <a:xfrm>
            <a:off x="567417" y="782537"/>
            <a:ext cx="3990981" cy="42548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E96AC-75AD-C1AB-5D27-614FAF70F1BC}"/>
              </a:ext>
            </a:extLst>
          </p:cNvPr>
          <p:cNvSpPr txBox="1"/>
          <p:nvPr/>
        </p:nvSpPr>
        <p:spPr>
          <a:xfrm>
            <a:off x="1745119" y="4728748"/>
            <a:ext cx="163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003F97"/>
                </a:solidFill>
              </a:rPr>
              <a:t>Search stage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AAED5E-3D0A-E0B9-4803-ADF0DA9BD0E7}"/>
              </a:ext>
            </a:extLst>
          </p:cNvPr>
          <p:cNvSpPr/>
          <p:nvPr/>
        </p:nvSpPr>
        <p:spPr>
          <a:xfrm>
            <a:off x="4548872" y="779820"/>
            <a:ext cx="3990981" cy="42548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16025C-6C7D-7E17-1106-DEA055477D1D}"/>
              </a:ext>
            </a:extLst>
          </p:cNvPr>
          <p:cNvSpPr txBox="1"/>
          <p:nvPr/>
        </p:nvSpPr>
        <p:spPr>
          <a:xfrm>
            <a:off x="5244879" y="4742357"/>
            <a:ext cx="2886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err="1">
                <a:solidFill>
                  <a:srgbClr val="003F97"/>
                </a:solidFill>
              </a:rPr>
              <a:t>Execution</a:t>
            </a:r>
            <a:r>
              <a:rPr lang="nb-NO" sz="1600" b="1" dirty="0">
                <a:solidFill>
                  <a:srgbClr val="003F97"/>
                </a:solidFill>
              </a:rPr>
              <a:t> stage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D401F6-F5B5-8718-D6D9-27D5F6B4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578" y="3540462"/>
            <a:ext cx="1271588" cy="1265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3">
            <a:extLst>
              <a:ext uri="{FF2B5EF4-FFF2-40B4-BE49-F238E27FC236}">
                <a16:creationId xmlns:a16="http://schemas.microsoft.com/office/drawing/2014/main" id="{550EF1DC-A43C-78A4-F622-88D096A3B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8412" y="4361200"/>
            <a:ext cx="33338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AD565C66-163E-7D55-3683-C12F1D3F7A23}"/>
              </a:ext>
            </a:extLst>
          </p:cNvPr>
          <p:cNvSpPr>
            <a:spLocks/>
          </p:cNvSpPr>
          <p:nvPr/>
        </p:nvSpPr>
        <p:spPr bwMode="auto">
          <a:xfrm>
            <a:off x="3824287" y="4308812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4DED3-B686-F0AE-4E54-2D28696F1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366" y="3859550"/>
            <a:ext cx="963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Company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Building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031458-1DDD-2FB4-65B5-DC940809E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698" y="3510300"/>
            <a:ext cx="12954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4C99DF-EE25-94B7-8D2C-9097DAE5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3505537"/>
            <a:ext cx="1273175" cy="12239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F0AC0F-BE1F-DE8F-4F84-DC6E8F264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296" y="3510300"/>
            <a:ext cx="1273175" cy="12239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0D15601C-BE6F-4799-CE8D-F0428F4B0EF0}"/>
              </a:ext>
            </a:extLst>
          </p:cNvPr>
          <p:cNvSpPr>
            <a:spLocks/>
          </p:cNvSpPr>
          <p:nvPr/>
        </p:nvSpPr>
        <p:spPr bwMode="auto">
          <a:xfrm>
            <a:off x="2324098" y="3556337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3C3BAD32-1909-60F1-24EA-3BD3ED6F4039}"/>
              </a:ext>
            </a:extLst>
          </p:cNvPr>
          <p:cNvSpPr>
            <a:spLocks/>
          </p:cNvSpPr>
          <p:nvPr/>
        </p:nvSpPr>
        <p:spPr bwMode="auto">
          <a:xfrm>
            <a:off x="4089400" y="3616662"/>
            <a:ext cx="107950" cy="106363"/>
          </a:xfrm>
          <a:custGeom>
            <a:avLst/>
            <a:gdLst>
              <a:gd name="T0" fmla="*/ 171370625 w 68"/>
              <a:gd name="T1" fmla="*/ 0 h 67"/>
              <a:gd name="T2" fmla="*/ 0 w 68"/>
              <a:gd name="T3" fmla="*/ 85685715 h 67"/>
              <a:gd name="T4" fmla="*/ 171370625 w 68"/>
              <a:gd name="T5" fmla="*/ 168852056 h 67"/>
              <a:gd name="T6" fmla="*/ 171370625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B06231-D925-6551-7790-E6E0E2826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48" y="3846850"/>
            <a:ext cx="9953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E777A-92DB-E6BD-5D01-06752955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3846850"/>
            <a:ext cx="9953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Line 14">
            <a:extLst>
              <a:ext uri="{FF2B5EF4-FFF2-40B4-BE49-F238E27FC236}">
                <a16:creationId xmlns:a16="http://schemas.microsoft.com/office/drawing/2014/main" id="{F527B6FC-28F9-16B3-A001-2960D6DD9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408" y="3599200"/>
            <a:ext cx="33338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D26ED385-825E-2333-2728-690F30D1B9DB}"/>
              </a:ext>
            </a:extLst>
          </p:cNvPr>
          <p:cNvSpPr>
            <a:spLocks/>
          </p:cNvSpPr>
          <p:nvPr/>
        </p:nvSpPr>
        <p:spPr bwMode="auto">
          <a:xfrm>
            <a:off x="5729283" y="3546812"/>
            <a:ext cx="107950" cy="106363"/>
          </a:xfrm>
          <a:custGeom>
            <a:avLst/>
            <a:gdLst>
              <a:gd name="T0" fmla="*/ 0 w 68"/>
              <a:gd name="T1" fmla="*/ 168852056 h 67"/>
              <a:gd name="T2" fmla="*/ 171370625 w 68"/>
              <a:gd name="T3" fmla="*/ 85685715 h 67"/>
              <a:gd name="T4" fmla="*/ 0 w 68"/>
              <a:gd name="T5" fmla="*/ 0 h 67"/>
              <a:gd name="T6" fmla="*/ 0 w 68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997F68DC-6641-5884-AD45-987A48DD3E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4958" y="4658062"/>
            <a:ext cx="50800" cy="5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24D80148-082A-AE89-8B1A-B964F5A9C161}"/>
              </a:ext>
            </a:extLst>
          </p:cNvPr>
          <p:cNvSpPr>
            <a:spLocks/>
          </p:cNvSpPr>
          <p:nvPr/>
        </p:nvSpPr>
        <p:spPr bwMode="auto">
          <a:xfrm>
            <a:off x="5341933" y="4692987"/>
            <a:ext cx="114300" cy="112713"/>
          </a:xfrm>
          <a:custGeom>
            <a:avLst/>
            <a:gdLst>
              <a:gd name="T0" fmla="*/ 181451250 w 72"/>
              <a:gd name="T1" fmla="*/ 60484018 h 71"/>
              <a:gd name="T2" fmla="*/ 0 w 72"/>
              <a:gd name="T3" fmla="*/ 0 h 71"/>
              <a:gd name="T4" fmla="*/ 60483750 w 72"/>
              <a:gd name="T5" fmla="*/ 178932681 h 71"/>
              <a:gd name="T6" fmla="*/ 181451250 w 72"/>
              <a:gd name="T7" fmla="*/ 60484018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1" name="Line 19">
            <a:extLst>
              <a:ext uri="{FF2B5EF4-FFF2-40B4-BE49-F238E27FC236}">
                <a16:creationId xmlns:a16="http://schemas.microsoft.com/office/drawing/2014/main" id="{581B5037-F021-1789-4092-869B44E3E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621" y="4083387"/>
            <a:ext cx="4191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2" name="Line 20">
            <a:extLst>
              <a:ext uri="{FF2B5EF4-FFF2-40B4-BE49-F238E27FC236}">
                <a16:creationId xmlns:a16="http://schemas.microsoft.com/office/drawing/2014/main" id="{70B7DBB5-0C66-8269-3BD1-F976E0AC6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3147" y="4083387"/>
            <a:ext cx="34925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6168C7D-4857-294E-119D-591D1C66AFCE}"/>
              </a:ext>
            </a:extLst>
          </p:cNvPr>
          <p:cNvSpPr>
            <a:spLocks/>
          </p:cNvSpPr>
          <p:nvPr/>
        </p:nvSpPr>
        <p:spPr bwMode="auto">
          <a:xfrm>
            <a:off x="7177616" y="3510300"/>
            <a:ext cx="107950" cy="106362"/>
          </a:xfrm>
          <a:custGeom>
            <a:avLst/>
            <a:gdLst>
              <a:gd name="T0" fmla="*/ 0 w 68"/>
              <a:gd name="T1" fmla="*/ 168848881 h 67"/>
              <a:gd name="T2" fmla="*/ 171370625 w 68"/>
              <a:gd name="T3" fmla="*/ 85684910 h 67"/>
              <a:gd name="T4" fmla="*/ 0 w 68"/>
              <a:gd name="T5" fmla="*/ 0 h 67"/>
              <a:gd name="T6" fmla="*/ 0 w 68"/>
              <a:gd name="T7" fmla="*/ 16884888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7" name="Freeform 25">
            <a:extLst>
              <a:ext uri="{FF2B5EF4-FFF2-40B4-BE49-F238E27FC236}">
                <a16:creationId xmlns:a16="http://schemas.microsoft.com/office/drawing/2014/main" id="{22316A7F-F7D3-E074-F53D-97CA7F0705F1}"/>
              </a:ext>
            </a:extLst>
          </p:cNvPr>
          <p:cNvSpPr>
            <a:spLocks/>
          </p:cNvSpPr>
          <p:nvPr/>
        </p:nvSpPr>
        <p:spPr bwMode="auto">
          <a:xfrm>
            <a:off x="6968066" y="4692987"/>
            <a:ext cx="114300" cy="112713"/>
          </a:xfrm>
          <a:custGeom>
            <a:avLst/>
            <a:gdLst>
              <a:gd name="T0" fmla="*/ 181451250 w 72"/>
              <a:gd name="T1" fmla="*/ 60484018 h 71"/>
              <a:gd name="T2" fmla="*/ 0 w 72"/>
              <a:gd name="T3" fmla="*/ 0 h 71"/>
              <a:gd name="T4" fmla="*/ 60483750 w 72"/>
              <a:gd name="T5" fmla="*/ 178932681 h 71"/>
              <a:gd name="T6" fmla="*/ 181451250 w 72"/>
              <a:gd name="T7" fmla="*/ 60484018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470423-6AF7-B4F6-B017-144FB7FB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5" y="3815100"/>
            <a:ext cx="995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Discovery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CACE05-D15B-8719-9D4B-1D52185B1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3891300"/>
            <a:ext cx="1031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</a:t>
            </a:r>
            <a:b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Validation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58CC67-EB83-515D-D2CC-BEC348D8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496" y="3891300"/>
            <a:ext cx="10398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Customer Creation</a:t>
            </a:r>
            <a:endParaRPr kumimoji="0" lang="en-US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6F4729DC-D8F6-19FD-82D3-153A6B76A5E7}"/>
              </a:ext>
            </a:extLst>
          </p:cNvPr>
          <p:cNvSpPr>
            <a:spLocks/>
          </p:cNvSpPr>
          <p:nvPr/>
        </p:nvSpPr>
        <p:spPr bwMode="auto">
          <a:xfrm>
            <a:off x="3670300" y="4653300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B3908289-9B4B-D25B-FCAC-943437444545}"/>
              </a:ext>
            </a:extLst>
          </p:cNvPr>
          <p:cNvSpPr>
            <a:spLocks/>
          </p:cNvSpPr>
          <p:nvPr/>
        </p:nvSpPr>
        <p:spPr bwMode="auto">
          <a:xfrm>
            <a:off x="1866898" y="4653300"/>
            <a:ext cx="114300" cy="112712"/>
          </a:xfrm>
          <a:custGeom>
            <a:avLst/>
            <a:gdLst>
              <a:gd name="T0" fmla="*/ 181451250 w 72"/>
              <a:gd name="T1" fmla="*/ 60483482 h 71"/>
              <a:gd name="T2" fmla="*/ 0 w 72"/>
              <a:gd name="T3" fmla="*/ 0 h 71"/>
              <a:gd name="T4" fmla="*/ 60483750 w 72"/>
              <a:gd name="T5" fmla="*/ 178929506 h 71"/>
              <a:gd name="T6" fmla="*/ 181451250 w 72"/>
              <a:gd name="T7" fmla="*/ 60483482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" name="Line 20">
            <a:extLst>
              <a:ext uri="{FF2B5EF4-FFF2-40B4-BE49-F238E27FC236}">
                <a16:creationId xmlns:a16="http://schemas.microsoft.com/office/drawing/2014/main" id="{B4CB97D0-8FCE-3A5F-EC9B-F86B02711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2876" y="4100320"/>
            <a:ext cx="34925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5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2E698DD-5CE3-7684-117A-E466E9E3A360}"/>
              </a:ext>
            </a:extLst>
          </p:cNvPr>
          <p:cNvSpPr txBox="1">
            <a:spLocks/>
          </p:cNvSpPr>
          <p:nvPr/>
        </p:nvSpPr>
        <p:spPr>
          <a:xfrm>
            <a:off x="311700" y="6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800" dirty="0" err="1"/>
              <a:t>Customer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B7560-B4C0-AA73-EA11-81C9BF6CBD03}"/>
              </a:ext>
            </a:extLst>
          </p:cNvPr>
          <p:cNvSpPr txBox="1"/>
          <p:nvPr/>
        </p:nvSpPr>
        <p:spPr>
          <a:xfrm>
            <a:off x="311700" y="1332258"/>
            <a:ext cx="844654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C4587"/>
                </a:solidFill>
              </a:rPr>
              <a:t>There are no facts inside your building, so get outside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C4587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C4587"/>
                </a:solidFill>
              </a:rPr>
              <a:t>Develop for the Few, not the Many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C4587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1C4587"/>
                </a:solidFill>
              </a:rPr>
              <a:t>Earlyvangelists</a:t>
            </a:r>
            <a:r>
              <a:rPr lang="en-US" altLang="en-US" sz="2000" dirty="0">
                <a:solidFill>
                  <a:srgbClr val="1C4587"/>
                </a:solidFill>
              </a:rPr>
              <a:t> make your company</a:t>
            </a:r>
          </a:p>
          <a:p>
            <a:pPr lvl="3"/>
            <a:r>
              <a:rPr lang="en-US" altLang="en-US" sz="2000" dirty="0">
                <a:solidFill>
                  <a:srgbClr val="00B050"/>
                </a:solidFill>
              </a:rPr>
              <a:t>      And are smarter than you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B05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C4587"/>
                </a:solidFill>
              </a:rPr>
              <a:t>Focus Groups are for big companies, not startups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C4587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C4587"/>
                </a:solidFill>
              </a:rPr>
              <a:t>The goal for release 1 is the minimum feature set for early evangelists</a:t>
            </a:r>
          </a:p>
          <a:p>
            <a:pPr eaLnBrk="1" hangingPunct="1"/>
            <a:r>
              <a:rPr lang="en-US" altLang="en-US" sz="2000" dirty="0">
                <a:solidFill>
                  <a:srgbClr val="1C4587"/>
                </a:solidFill>
              </a:rPr>
              <a:t>      </a:t>
            </a:r>
            <a:r>
              <a:rPr lang="en-US" sz="2000" dirty="0">
                <a:solidFill>
                  <a:srgbClr val="00B050"/>
                </a:solidFill>
              </a:rPr>
              <a:t>Minimum Viable Product (MVP), should include just enough features</a:t>
            </a:r>
          </a:p>
          <a:p>
            <a:pPr eaLnBrk="1" hangingPunct="1"/>
            <a:r>
              <a:rPr lang="en-US" sz="2000" dirty="0">
                <a:solidFill>
                  <a:srgbClr val="00B050"/>
                </a:solidFill>
              </a:rPr>
              <a:t>      to satisfy early adopters</a:t>
            </a:r>
            <a:endParaRPr lang="en-US" altLang="en-US" sz="20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6954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979</Words>
  <Application>Microsoft Office PowerPoint</Application>
  <PresentationFormat>On-screen Show (16:9)</PresentationFormat>
  <Paragraphs>161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Tahoma</vt:lpstr>
      <vt:lpstr>Times New Roman</vt:lpstr>
      <vt:lpstr>Wingdings</vt:lpstr>
      <vt:lpstr>Simple Light</vt:lpstr>
      <vt:lpstr>Business model  </vt:lpstr>
      <vt:lpstr>Most of the startups Fail from a Lack of Customers and not Product Development Failure </vt:lpstr>
      <vt:lpstr>For a business to thrive, it's crucial to not only refine and enhance your product or service continually but also to foster your customer base, attract new clients, and reinforce existing relationships.</vt:lpstr>
      <vt:lpstr>Your products and services should be developed based on the real needs of the customers.</vt:lpstr>
      <vt:lpstr>But how can we do the Customer development process??</vt:lpstr>
      <vt:lpstr>We need to understand how a business and a product/service are developed.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  </dc:title>
  <cp:lastModifiedBy>Tamer Abu-Alam</cp:lastModifiedBy>
  <cp:revision>4</cp:revision>
  <dcterms:modified xsi:type="dcterms:W3CDTF">2024-02-17T20:35:09Z</dcterms:modified>
</cp:coreProperties>
</file>